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sldIdLst>
    <p:sldId id="625" r:id="rId2"/>
    <p:sldId id="626" r:id="rId3"/>
    <p:sldId id="696" r:id="rId4"/>
    <p:sldId id="627" r:id="rId5"/>
    <p:sldId id="628" r:id="rId6"/>
    <p:sldId id="695" r:id="rId7"/>
    <p:sldId id="664" r:id="rId8"/>
    <p:sldId id="694" r:id="rId9"/>
    <p:sldId id="665" r:id="rId10"/>
    <p:sldId id="680" r:id="rId11"/>
    <p:sldId id="681" r:id="rId12"/>
    <p:sldId id="682" r:id="rId13"/>
    <p:sldId id="683" r:id="rId14"/>
    <p:sldId id="684" r:id="rId15"/>
    <p:sldId id="685" r:id="rId16"/>
    <p:sldId id="686" r:id="rId17"/>
    <p:sldId id="687" r:id="rId18"/>
    <p:sldId id="688" r:id="rId19"/>
    <p:sldId id="689" r:id="rId20"/>
    <p:sldId id="690" r:id="rId21"/>
    <p:sldId id="691" r:id="rId22"/>
    <p:sldId id="692" r:id="rId23"/>
    <p:sldId id="697" r:id="rId24"/>
    <p:sldId id="618" r:id="rId25"/>
    <p:sldId id="591" r:id="rId26"/>
    <p:sldId id="630" r:id="rId27"/>
    <p:sldId id="672" r:id="rId28"/>
    <p:sldId id="676" r:id="rId29"/>
    <p:sldId id="673" r:id="rId30"/>
    <p:sldId id="674" r:id="rId31"/>
    <p:sldId id="675" r:id="rId32"/>
    <p:sldId id="647" r:id="rId33"/>
    <p:sldId id="678" r:id="rId34"/>
    <p:sldId id="634" r:id="rId35"/>
    <p:sldId id="650" r:id="rId36"/>
    <p:sldId id="592" r:id="rId37"/>
    <p:sldId id="662" r:id="rId38"/>
    <p:sldId id="663" r:id="rId39"/>
    <p:sldId id="622" r:id="rId40"/>
    <p:sldId id="649" r:id="rId41"/>
    <p:sldId id="623" r:id="rId42"/>
    <p:sldId id="624" r:id="rId43"/>
    <p:sldId id="648" r:id="rId44"/>
    <p:sldId id="621" r:id="rId45"/>
    <p:sldId id="637" r:id="rId46"/>
    <p:sldId id="638" r:id="rId47"/>
    <p:sldId id="643" r:id="rId48"/>
    <p:sldId id="679" r:id="rId49"/>
    <p:sldId id="645" r:id="rId50"/>
    <p:sldId id="646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51F0D"/>
    <a:srgbClr val="006600"/>
    <a:srgbClr val="339933"/>
    <a:srgbClr val="FF8000"/>
    <a:srgbClr val="CC0000"/>
    <a:srgbClr val="000000"/>
    <a:srgbClr val="000080"/>
    <a:srgbClr val="CC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265" autoAdjust="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F4CF3F1-4A60-4044-A3C0-36EF2E3370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02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4E3E4C-9FD2-4F66-AB9E-0FF1BD06F24E}" type="slidenum">
              <a:rPr lang="en-US"/>
              <a:pPr/>
              <a:t>1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530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CB9AD-2D1A-43BD-9E7B-E035DF9A6B39}" type="slidenum">
              <a:rPr lang="en-US"/>
              <a:pPr/>
              <a:t>11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1842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CB9AD-2D1A-43BD-9E7B-E035DF9A6B39}" type="slidenum">
              <a:rPr lang="en-US"/>
              <a:pPr/>
              <a:t>12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0315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CB9AD-2D1A-43BD-9E7B-E035DF9A6B39}" type="slidenum">
              <a:rPr lang="en-US"/>
              <a:pPr/>
              <a:t>13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5639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CB9AD-2D1A-43BD-9E7B-E035DF9A6B39}" type="slidenum">
              <a:rPr lang="en-US"/>
              <a:pPr/>
              <a:t>14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5954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8741-9822-42C8-9883-E40164C6EE28}" type="slidenum">
              <a:rPr lang="en-US"/>
              <a:pPr/>
              <a:t>15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274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8741-9822-42C8-9883-E40164C6EE28}" type="slidenum">
              <a:rPr lang="en-US"/>
              <a:pPr/>
              <a:t>16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113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8741-9822-42C8-9883-E40164C6EE28}" type="slidenum">
              <a:rPr lang="en-US"/>
              <a:pPr/>
              <a:t>17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1196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8741-9822-42C8-9883-E40164C6EE28}" type="slidenum">
              <a:rPr lang="en-US"/>
              <a:pPr/>
              <a:t>18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337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8741-9822-42C8-9883-E40164C6EE28}" type="slidenum">
              <a:rPr lang="en-US"/>
              <a:pPr/>
              <a:t>19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507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8741-9822-42C8-9883-E40164C6EE28}" type="slidenum">
              <a:rPr lang="en-US"/>
              <a:pPr/>
              <a:t>20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612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911EA-EE94-4199-BF4F-7187A244A8D8}" type="slidenum">
              <a:rPr lang="en-US"/>
              <a:pPr/>
              <a:t>2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1231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C8741-9822-42C8-9883-E40164C6EE28}" type="slidenum">
              <a:rPr lang="en-US"/>
              <a:pPr/>
              <a:t>21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7026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CB9AD-2D1A-43BD-9E7B-E035DF9A6B39}" type="slidenum">
              <a:rPr lang="en-US"/>
              <a:pPr/>
              <a:t>22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4282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418E-29F5-43D3-9779-862DFD634E94}" type="slidenum">
              <a:rPr lang="en-US"/>
              <a:pPr/>
              <a:t>24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0934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418E-29F5-43D3-9779-862DFD634E94}" type="slidenum">
              <a:rPr lang="en-US"/>
              <a:pPr/>
              <a:t>25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1653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CB9AD-2D1A-43BD-9E7B-E035DF9A6B39}" type="slidenum">
              <a:rPr lang="en-US"/>
              <a:pPr/>
              <a:t>26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307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CB9AD-2D1A-43BD-9E7B-E035DF9A6B39}" type="slidenum">
              <a:rPr lang="en-US"/>
              <a:pPr/>
              <a:t>27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2663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60935-B03D-43B5-988B-244C9486718C}" type="slidenum">
              <a:rPr lang="en-US"/>
              <a:pPr/>
              <a:t>28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3263"/>
            <a:ext cx="4683125" cy="3513137"/>
          </a:xfrm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2138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CB9AD-2D1A-43BD-9E7B-E035DF9A6B39}" type="slidenum">
              <a:rPr lang="en-US"/>
              <a:pPr/>
              <a:t>29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068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CB9AD-2D1A-43BD-9E7B-E035DF9A6B39}" type="slidenum">
              <a:rPr lang="en-US"/>
              <a:pPr/>
              <a:t>30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81531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CB9AD-2D1A-43BD-9E7B-E035DF9A6B39}" type="slidenum">
              <a:rPr lang="en-US"/>
              <a:pPr/>
              <a:t>31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9675" y="703263"/>
            <a:ext cx="4683125" cy="3513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20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160F2D5-37B5-4308-BCCF-DAD25831F021}" type="slidenum">
              <a:rPr lang="en-US" sz="1200" b="0" smtClean="0"/>
              <a:pPr/>
              <a:t>4</a:t>
            </a:fld>
            <a:endParaRPr lang="en-US" sz="1200" b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7210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CB9AD-2D1A-43BD-9E7B-E035DF9A6B39}" type="slidenum">
              <a:rPr lang="en-US"/>
              <a:pPr/>
              <a:t>32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6292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CB9AD-2D1A-43BD-9E7B-E035DF9A6B39}" type="slidenum">
              <a:rPr lang="en-US"/>
              <a:pPr/>
              <a:t>33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2800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D30F3-C5BF-444D-B3AB-0CBE8EA793CA}" type="slidenum">
              <a:rPr lang="en-US"/>
              <a:pPr/>
              <a:t>34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4491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418E-29F5-43D3-9779-862DFD634E94}" type="slidenum">
              <a:rPr lang="en-US"/>
              <a:pPr/>
              <a:t>35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07718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176AE-236A-430C-8230-0E7ED4215030}" type="slidenum">
              <a:rPr lang="en-US"/>
              <a:pPr/>
              <a:t>36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15739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176AE-236A-430C-8230-0E7ED4215030}" type="slidenum">
              <a:rPr lang="en-US"/>
              <a:pPr/>
              <a:t>37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41843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176AE-236A-430C-8230-0E7ED4215030}" type="slidenum">
              <a:rPr lang="en-US"/>
              <a:pPr/>
              <a:t>38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90037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176AE-236A-430C-8230-0E7ED4215030}" type="slidenum">
              <a:rPr lang="en-US"/>
              <a:pPr/>
              <a:t>39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55471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27C6B431-E4C0-49C7-BA09-4DE8144FBF07}" type="slidenum">
              <a:rPr lang="en-US" sz="1200" b="0" smtClean="0"/>
              <a:pPr/>
              <a:t>40</a:t>
            </a:fld>
            <a:endParaRPr lang="en-US" sz="1200" b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5767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176AE-236A-430C-8230-0E7ED4215030}" type="slidenum">
              <a:rPr lang="en-US"/>
              <a:pPr/>
              <a:t>41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400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160F2D5-37B5-4308-BCCF-DAD25831F021}" type="slidenum">
              <a:rPr lang="en-US" sz="1200" b="0" smtClean="0"/>
              <a:pPr/>
              <a:t>5</a:t>
            </a:fld>
            <a:endParaRPr lang="en-US" sz="1200" b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999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176AE-236A-430C-8230-0E7ED4215030}" type="slidenum">
              <a:rPr lang="en-US"/>
              <a:pPr/>
              <a:t>42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9867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fld id="{698BFF30-A21A-40F2-8CFE-C0768DE28553}" type="slidenum">
              <a:rPr lang="en-US" sz="1200" b="0" smtClean="0"/>
              <a:pPr/>
              <a:t>43</a:t>
            </a:fld>
            <a:endParaRPr lang="en-US" sz="1200" b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57962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176AE-236A-430C-8230-0E7ED4215030}" type="slidenum">
              <a:rPr lang="en-US"/>
              <a:pPr/>
              <a:t>44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12841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418E-29F5-43D3-9779-862DFD634E94}" type="slidenum">
              <a:rPr lang="en-US"/>
              <a:pPr/>
              <a:t>45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36683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418E-29F5-43D3-9779-862DFD634E94}" type="slidenum">
              <a:rPr lang="en-US"/>
              <a:pPr/>
              <a:t>46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67913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D206768-966C-4B9D-835B-3717FB3DE38B}" type="slidenum">
              <a:rPr lang="en-US" sz="1200" b="0" smtClean="0"/>
              <a:pPr/>
              <a:t>47</a:t>
            </a:fld>
            <a:endParaRPr lang="en-US" sz="1200" b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225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F3159-2886-4C3F-9EC6-8D6F4BF92812}" type="slidenum">
              <a:rPr lang="en-US"/>
              <a:pPr/>
              <a:t>48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40902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F3159-2886-4C3F-9EC6-8D6F4BF92812}" type="slidenum">
              <a:rPr lang="en-US"/>
              <a:pPr/>
              <a:t>49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71440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A6C87BF-9FC9-4854-B839-F69BC9F9B40A}" type="slidenum">
              <a:rPr lang="en-US" sz="1200" b="0" smtClean="0"/>
              <a:pPr/>
              <a:t>50</a:t>
            </a:fld>
            <a:endParaRPr lang="en-US" sz="1200" b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5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160F2D5-37B5-4308-BCCF-DAD25831F021}" type="slidenum">
              <a:rPr lang="en-US" sz="1200" b="0" smtClean="0"/>
              <a:pPr/>
              <a:t>6</a:t>
            </a:fld>
            <a:endParaRPr lang="en-US" sz="1200" b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768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CB9AD-2D1A-43BD-9E7B-E035DF9A6B39}" type="slidenum">
              <a:rPr lang="en-US"/>
              <a:pPr/>
              <a:t>7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917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418E-29F5-43D3-9779-862DFD634E94}" type="slidenum">
              <a:rPr lang="en-US"/>
              <a:pPr/>
              <a:t>8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967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64718" indent="-294122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76490" indent="-235298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47086" indent="-235298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7682" indent="-235298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88278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58874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29470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00066" indent="-235298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6665EAB-48AD-4850-9A33-6DB49A4B2C06}" type="slidenum">
              <a:rPr lang="en-US" sz="1200" b="0"/>
              <a:pPr/>
              <a:t>9</a:t>
            </a:fld>
            <a:endParaRPr lang="en-US" sz="1200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9675" y="703263"/>
            <a:ext cx="4683125" cy="3513137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a-DK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67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CE92C-0A76-4751-9374-C72D8ACE9277}" type="slidenum">
              <a:rPr lang="en-US"/>
              <a:pPr/>
              <a:t>10</a:t>
            </a:fld>
            <a:endParaRPr lang="en-US"/>
          </a:p>
        </p:txBody>
      </p:sp>
      <p:sp>
        <p:nvSpPr>
          <p:cNvPr id="632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478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61B1F-99E3-4E42-91AB-E67FA53B1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D37DE-8DED-44F5-B4F1-446B81C56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43A18-B682-4BBD-9721-DB6A72A8B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93A0FD-2013-4C97-8CD7-94D7494AE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1E849-1A97-4FC6-ADB6-2D266BD09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67335-D402-47DE-99CB-0A64608B34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070F1-D684-4B71-985E-C2699C24E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BF0AE-A84B-40DC-B977-1EE7F485C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14976-E803-4941-B7EF-36E54CA14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36DA7-7DB4-4AFB-86F6-40A0F5754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F000A-35EB-485E-9A5D-35DFD5314F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13342-2BA6-43A4-A407-EFC98A3C99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E9E92F2-E43D-4B47-B2D2-39896B553B8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0"/>
            <a:ext cx="1384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ncb-text onl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6019800"/>
            <a:ext cx="3816350" cy="685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docid=5gU1D3FXlps1xM&amp;tbnid=uswGs_jBFBFRrM:&amp;ved=0CAUQjRw&amp;url=http://www.westchestervillagehoa.com/?p%3D858&amp;ei=QxhyU5LaPM_44QTmw4D4Cw&amp;bvm=bv.66330100,d.bGE&amp;psig=AFQjCNElcsrRB1Je3jk3592iBnlxZVK_Tg&amp;ust=140007263306566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hyperlink" Target="http://www.google.be/url?sa=i&amp;rct=j&amp;q=&amp;esrc=s&amp;source=images&amp;cd=&amp;cad=rja&amp;uact=8&amp;docid=_nZ4guTTPZ1euM&amp;tbnid=fQWGEJJtnZ315M:&amp;ved=0CAUQjRw&amp;url=http://www.ebay.com/sch/i.html?_sop%3D15%26_nkw%3Dmeeting%2Bin%2Bprogress%2Bsign%26LH_PrefLoc%3D0&amp;ei=bBhyU4S7H6aA4gS37YCoDA&amp;bvm=bv.66330100,d.bGE&amp;psig=AFQjCNGJkAUtpxpLz9gOb8fCSXgBy457sg&amp;ust=1400072676402606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docid=qd5rAEwp-nV1gM&amp;tbnid=-xzmWBMdoAKvWM:&amp;ved=0CAUQjRw&amp;url=http://www.faytechcc.edu/career-center/upcoming-events.aspx&amp;ei=SRZyU9bIAeLm4QS21oHoCw&amp;bvm=bv.66330100,d.bGE&amp;psig=AFQjCNH1Oayf95AUce7xWmwW0_AYDsgvlA&amp;ust=140007213068541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11glI2dJ1LBAgM&amp;tbnid=K6LRT5SpxqKp5M:&amp;ved=0CAUQjRw&amp;url=http://www.demandezleprogramme.be/-Details-lieux-culturels-?id_lieu%3D85&amp;ei=ALM7U_L7Icm8OYvNgJAG&amp;bvm=bv.63934634,d.bGQ&amp;psig=AFQjCNGIYEcfSW2V_sBYPZQZu_OTFOmH6g&amp;ust=139650777520661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source=images&amp;cd=&amp;cad=rja&amp;uact=8&amp;docid=6FVgWCQqwntvXM&amp;tbnid=FdJe_KPyiGRhuM&amp;ved=0CAgQjRw&amp;url=http://photography-cameras.org/&amp;ei=OhtyU760CoHb7Ab-tICQBA&amp;psig=AFQjCNG39ImaIFlt8YFaSv1elDesBBdVQA&amp;ust=140007340228421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ustrationsof.com/royalty-free-rf-euro-character-clipart-illustration-by-holger-bogen-stock-sample-104588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1536700"/>
            <a:ext cx="271145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0483" name="Rectangle 2"/>
          <p:cNvSpPr>
            <a:spLocks noChangeArrowheads="1"/>
          </p:cNvSpPr>
          <p:nvPr/>
        </p:nvSpPr>
        <p:spPr bwMode="auto">
          <a:xfrm>
            <a:off x="304800" y="2667002"/>
            <a:ext cx="4724400" cy="12208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ctr"/>
            <a:r>
              <a:rPr lang="en-US" sz="4400" dirty="0">
                <a:solidFill>
                  <a:srgbClr val="000099"/>
                </a:solidFill>
                <a:latin typeface="+mn-lt"/>
              </a:rPr>
              <a:t>10h - 12h</a:t>
            </a:r>
            <a:endParaRPr lang="en-US" sz="3600" dirty="0">
              <a:solidFill>
                <a:srgbClr val="000099"/>
              </a:solidFill>
              <a:latin typeface="+mn-lt"/>
            </a:endParaRPr>
          </a:p>
          <a:p>
            <a:pPr algn="ctr"/>
            <a:r>
              <a:rPr lang="en-US" sz="3200" dirty="0" smtClean="0">
                <a:solidFill>
                  <a:srgbClr val="000099"/>
                </a:solidFill>
                <a:latin typeface="+mn-lt"/>
              </a:rPr>
              <a:t>20 May 2014</a:t>
            </a:r>
            <a:endParaRPr lang="en-US" sz="32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60484" name="Rectangle 4"/>
          <p:cNvSpPr>
            <a:spLocks noChangeArrowheads="1"/>
          </p:cNvSpPr>
          <p:nvPr/>
        </p:nvSpPr>
        <p:spPr bwMode="auto">
          <a:xfrm>
            <a:off x="0" y="0"/>
            <a:ext cx="2057400" cy="1981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660485" name="Rectangle 5"/>
          <p:cNvSpPr>
            <a:spLocks noChangeArrowheads="1"/>
          </p:cNvSpPr>
          <p:nvPr/>
        </p:nvSpPr>
        <p:spPr bwMode="auto">
          <a:xfrm>
            <a:off x="1752600" y="5638800"/>
            <a:ext cx="5105400" cy="121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660486" name="Picture 6" descr="ncb-text on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346702"/>
            <a:ext cx="4724400" cy="849313"/>
          </a:xfrm>
          <a:prstGeom prst="rect">
            <a:avLst/>
          </a:prstGeom>
          <a:noFill/>
        </p:spPr>
      </p:pic>
      <p:sp>
        <p:nvSpPr>
          <p:cNvPr id="660487" name="Text Box 4"/>
          <p:cNvSpPr txBox="1">
            <a:spLocks noChangeArrowheads="1"/>
          </p:cNvSpPr>
          <p:nvPr/>
        </p:nvSpPr>
        <p:spPr bwMode="auto">
          <a:xfrm>
            <a:off x="0" y="129406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solidFill>
                  <a:srgbClr val="000099"/>
                </a:solidFill>
                <a:latin typeface="+mn-lt"/>
              </a:rPr>
              <a:t>General </a:t>
            </a:r>
            <a:r>
              <a:rPr lang="en-US" sz="5400" dirty="0">
                <a:solidFill>
                  <a:srgbClr val="000099"/>
                </a:solidFill>
                <a:latin typeface="+mn-lt"/>
              </a:rPr>
              <a:t>Meeting</a:t>
            </a:r>
            <a:endParaRPr lang="en-US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60488" name="Text Box 8"/>
          <p:cNvSpPr txBox="1">
            <a:spLocks noChangeArrowheads="1"/>
          </p:cNvSpPr>
          <p:nvPr/>
        </p:nvSpPr>
        <p:spPr bwMode="auto">
          <a:xfrm>
            <a:off x="3973515" y="6286501"/>
            <a:ext cx="47894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000" dirty="0"/>
              <a:t>ASBL: 874.358.592 | Square du Vieux Tilleul 1/4, 1050 Ixelles, </a:t>
            </a:r>
            <a:r>
              <a:rPr lang="fr-FR" sz="1000" dirty="0" err="1"/>
              <a:t>Belgium</a:t>
            </a:r>
            <a:endParaRPr lang="en-US" b="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89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2" y="188641"/>
            <a:ext cx="6991673" cy="1419944"/>
          </a:xfrm>
          <a:noFill/>
          <a:ln/>
        </p:spPr>
        <p:txBody>
          <a:bodyPr/>
          <a:lstStyle/>
          <a:p>
            <a:r>
              <a:rPr lang="en-GB" sz="3600" b="1" dirty="0" smtClean="0"/>
              <a:t>Sponsors </a:t>
            </a:r>
            <a:r>
              <a:rPr lang="en-GB" sz="3600" b="1" dirty="0"/>
              <a:t>for </a:t>
            </a:r>
            <a:r>
              <a:rPr lang="en-GB" sz="3600" b="1" dirty="0" smtClean="0"/>
              <a:t>2014 </a:t>
            </a:r>
            <a:r>
              <a:rPr lang="en-GB" sz="4000" b="1" dirty="0"/>
              <a:t/>
            </a:r>
            <a:br>
              <a:rPr lang="en-GB" sz="4000" b="1" dirty="0"/>
            </a:br>
            <a:r>
              <a:rPr lang="en-US" sz="2000" dirty="0" smtClean="0">
                <a:solidFill>
                  <a:schemeClr val="accent2"/>
                </a:solidFill>
              </a:rPr>
              <a:t>Dionysia Leolei, Sponsorship</a:t>
            </a:r>
            <a:r>
              <a:rPr lang="en-US" sz="1800" dirty="0" smtClean="0">
                <a:solidFill>
                  <a:schemeClr val="accent2"/>
                </a:solidFill>
              </a:rPr>
              <a:t/>
            </a:r>
            <a:br>
              <a:rPr lang="en-US" sz="1800" dirty="0" smtClean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631812" name="Line 4"/>
          <p:cNvSpPr>
            <a:spLocks noChangeShapeType="1"/>
          </p:cNvSpPr>
          <p:nvPr/>
        </p:nvSpPr>
        <p:spPr bwMode="auto">
          <a:xfrm>
            <a:off x="1828800" y="1442492"/>
            <a:ext cx="6847656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3076" name="Picture 4" descr="http://www.westchestervillagehoa.com/wp-content/uploads/2013/05/Bo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6872"/>
            <a:ext cx="5686393" cy="45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humbs2.ebaystatic.com/d/l225/m/mHv5XRa3LIveQNy6EVRrFD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6525"/>
            <a:ext cx="6487616" cy="1224136"/>
          </a:xfrm>
        </p:spPr>
        <p:txBody>
          <a:bodyPr/>
          <a:lstStyle/>
          <a:p>
            <a:r>
              <a:rPr lang="en-GB" sz="3600" b="1" dirty="0" smtClean="0">
                <a:latin typeface="+mn-lt"/>
              </a:rPr>
              <a:t>Sponsors &amp; Events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000" dirty="0" smtClean="0">
                <a:solidFill>
                  <a:schemeClr val="accent2"/>
                </a:solidFill>
              </a:rPr>
              <a:t>Sponsorship &amp; Events, Bake Sales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>
            <a:off x="1828800" y="1456209"/>
            <a:ext cx="6516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4211960" y="396789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800" b="0" dirty="0"/>
          </a:p>
        </p:txBody>
      </p:sp>
      <p:sp>
        <p:nvSpPr>
          <p:cNvPr id="2" name="Ορθογώνιο 1"/>
          <p:cNvSpPr/>
          <p:nvPr/>
        </p:nvSpPr>
        <p:spPr bwMode="auto">
          <a:xfrm>
            <a:off x="395536" y="2564904"/>
            <a:ext cx="8424936" cy="28083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 smtClean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dirty="0"/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of June Behind the Silk Curtain Book presentation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of June Bake Sale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– 26</a:t>
            </a:r>
            <a:r>
              <a:rPr lang="en-US" baseline="30000" dirty="0" smtClean="0"/>
              <a:t>th</a:t>
            </a:r>
            <a:r>
              <a:rPr lang="en-US" dirty="0" smtClean="0"/>
              <a:t> of June Photo Exhibition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1026" name="Picture 2" descr="http://www.faytechcc.edu/career-center/images/upcomingeven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544616" cy="13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6525"/>
            <a:ext cx="6487616" cy="1224136"/>
          </a:xfrm>
        </p:spPr>
        <p:txBody>
          <a:bodyPr/>
          <a:lstStyle/>
          <a:p>
            <a:r>
              <a:rPr lang="en-GB" sz="3600" b="1" dirty="0"/>
              <a:t>Hulencourt Art Project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Dionysia Leolei, Sponsorship &amp; Events, Bake Sales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>
            <a:off x="1828800" y="1456209"/>
            <a:ext cx="6516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4211960" y="396789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800" b="0" dirty="0"/>
          </a:p>
        </p:txBody>
      </p:sp>
      <p:sp>
        <p:nvSpPr>
          <p:cNvPr id="5" name="AutoShape 6" descr="data:image/jpeg;base64,/9j/4AAQSkZJRgABAQAAAQABAAD/2wCEAAkGBhAQDxQUEhQVFRUUGBcVFxcUFBQVFxUWFRQYFBUZFBQXHCYfFxsjGRUWHy8hIycpLCwsGB4xNTAqNSYrLSkBCQoKBQUFDQUFDSkYEhgpKSkpKSkpKSkpKSkpKSkpKSkpKSkpKSkpKSkpKSkpKSkpKSkpKSkpKSkpKSkpKSkpKf/AABEIAHoBkAMBIgACEQEDEQH/xAAcAAACAwEBAQEAAAAAAAAAAAAABwEGCAUEAgP/xABQEAACAQMBBgIGAwoKCAYDAAABAgMABBESBQYHEyExQVEIFCIyYXFygZEVIzNCUnShsbKzGCU1YnOCkqLB0RY2Q1NUY5PSF4OEo8PwJDRV/8QAFAEBAAAAAAAAAAAAAAAAAAAAAP/EABQRAQAAAAAAAAAAAAAAAAAAAAD/2gAMAwEAAhEDEQA/AHjRRRQFFFFAUUVGaAqaijNAUUVNAUUUUBRRRQFRU1GaCaKipoCoqaKAooooIooooCiiigKKKKAooooCiiigKKKKAooooCiiigKKKKAooooCiiigKKKKAooooCiiigmioooJrnbc3gtrGEy3MqxIOmWPUnyVe7H4CuTv9v3Bsm25kntSNkRRA4MjDvnyUZGT4ZHiRWXN5967raU5muXLN10qOiRr+TGv4o/SfHNA1t6PSMYkrYQADtzZ+pP0YlPT6yflS+2hxY2zOTqu5Fz4R6Yx9WgCqjRQdxN+tpg5F7c5/p5P867myuM+2YD/APsc0fkzKrg/XgN9hqj0UGht0/SEtpiEvY/V2PTmIS8RP84e8n97502La5SVFeNldGGVZSGVgexDDoRWIqufD3ibc7JlAyZLZj98hJ6de7RZ91v0Hx8wGr6ivDsTbUN5bpPA4eOQZUj9II8CD0I8CK91AVWeIlhfzWBTZ7FJ9aEFXEZ0g+17RqzUUGWJt4dvpfepG8n5/MEWnndNbYAGrtjqOtPfhls3advaSLtJ2eUykqWkEh5ehABqHb2g3Skvtc43w/8AWxftJWlPWU/KX+0KBNcV7bb0E9xd288kdmgQjROFx0VGxH3941UtzrneTaepra6mdYmQPquAnvZI6N36A04uLk6HYd5hh7i9iP8AepVL9Gv8Be/Ti/YegdAopYb+ca/uXfNbeqc3SqNr5+jOtc408tu3zqz8PN9vutaG45XJxI0enmcz3Qpzq0r+V2xQWivNtON2gkEZw5RwhzjDlSFOfDrik9e+kcYpXT1HOhmXPrOM6WK5xyenamluhvB90LGG50cvnKW0atenDFfewM9vIUGe97b3ePZZjF1dzKZQxTTPrzo0hs47e8K0TuxO0ljau5LM0ELMT3LGJSSfiSaTvpL+/Y/Rn/aipv7ofydafm8H7lKDrUVUt+uJVnslQJSZJmGUhTGojtqYnoi58T38AcGl0vHjabjmx7OBgHdgJ3AA85QNP6KB5UVQ9w+L1ntRhEQYLg9o3YEPjqeU+Bq+RAPwro8Rt+vuPapPyedrkEWnmcvGUd850tn3MYx40FropO7D9IqKa4SOe2EEbZ1Sm4LhAFLZ0iIFskAYHnX4bY9JCNXItbUyKPx5ZOXn5IqnH1n6qB00VS+HXE6DbCOFQxTR4LxltQ0noGRsDUM9DkDHTzq2bQ2hHbxPLK4SNAWZmOAoHn/lQeiikjt70jsSFbK2DKD0eZmBb5Rp2HzbPwFGz/SRHLfn2n30DKcuQhHOezalJTpnr7X1UDuoqtcPt8vutZescrle2yadfM93HXVpXz8q4+/vF+z2WxiAM9wOpjRgoTIyOY+DpPwAJoL7RSAT0kbvXk2kJTyDyBv7fUf3aZ24nFGz2sCseYp1GWhcjOPEow6OP0jxFBcaKovEzib9xjb/AP4/O5/M/wBry9PL5f8AMbOeZ8MYr44a8Ufuy8y+r8nkqjZ5vM1ayw/IXHu/GgvtFKnfPjn9zr6W19U5nKKjX6xozqQN7vKOO/nVq4cb9/di2km5PJ0SGLTzOZnCI+c6Fx7+MY8KC2UUndvekJ6rdzwepa+TI8er1nTq0MVzp5RxnHbJrqXvHW2h2fBcPETPcBmW3WQHSquyankKjSCV6eznv06ZoGdVe3034ttlW5lnOWORHGp9uVh4L5AdMt2H2Cqrw24uybXvHga3WJVjMgIkLno6LjqoH436KTHEnfz7r3McvJ5PLj5WOZzM+2zZzpXHvdqDV8EmpFbtkA/aM190uOGXFf7rTPB6tyeVEH1c7mZwypjToXHvZ7+FMegKmoooJrz7Qvo4InlkbSkal2J8FUZJ+yvRSq9ITeEwbOjt1OGunwf6OLDN/eaMfbQJHfje6Xal69xJkKfZjT/dxj3V+fifMk04OEHDnZlzstJ54knklLhi5J5elioVQD7Jx1z36/Ks/wBdLZe8l3aqy288sSv7wjdlB6YyQPH40DP3M4fbOk3hvbZ/vsNtlo42b3jqUEMR7wTUQR44GfGvNx33MsbB7eS1URGbWHiU+zhNOHVfxfeIPgenxzX+FO6c20r86J3t+SvNeWMnmdTpAQ57kk5J8M966PGjciaxmime5luVm1KGmOZEKYOknsRhsjAHj08wW1aE4T8Ntl3GyY5poUnkm1a2Yn2MOV0rg+zgAde/Ws907+F3DG5m2bzhf3FsLnUVjtzhcAlNUnXqTjsMdAOvkHi3B4fbOl27fQSETRWpPKjJyGy+k6se9ozpPmSK8PHbc6ysJrdrVREZlk1xKfZGjRpcKfdzqI8vZ6eNUbaltc7Lv5Y1lZZoHZeZGxUn4gjr1BBx8a5+09qz3MhknkeVz01SMWOB2GT4fCgYfBDftrO8FrK33i5YKM9o5j0Rh5Buin6j4VpSsPqxHUd62BuBvAb/AGZbTk5ZkAf+kT2H+1gT9dBYKKmoJoMr777LN1vLPAGCma5WMMRkLr0rkjx71cP4Nc3/ABsf/Qb/ALqr+1v9cP8A1sX7SVpgGgzhvZwLlsLKa5a6RxEAdIiKk5YL31dO9Wf0a/wF79OH9h6u/F4/xHefQX96lUj0az94vfpxfsPQWfjdaJ9xbh9C68xDVpXV+FX8bGa8Po8/yQ/5xJ+wldXjYpOwrnHgYz/7q1yPR4kB2TIB3Fw+R5ZRCKDwekRZRJs6AqiKTcDJVVBP3qQ9SB161ceEX8h2f0G/evVH9Ivbdu1tBbLIpmWbmMgOSqct1y2Pd6sMA9TV34Rn+I7L6DfvXoF16S3v2P0Z/wBqKm3uvME2Xas3ZbaFj8hApP6BSk9Jb37H6M/64qbO7UAk2VbIezWsKn5NAoP66DNmxNs2t9tk3W1ZMQszSuCHYHH4OLCgnSPZHyX409Y+MmwlUKt0AAMACKYAAdgAE6CkXudaWtltg2+1IkaMM8D8wHSj59l89PZyB18mzWgk4W7FIyLKEg9QRqwR8OtAkeKe1NlyXUV5suYCUtmQIjx4dcMkq5UAE9QceIB86f8Au3tBNobPtp3RW5saOQVBAfGGwD5Nqql71bN3W2Y8aXNvCGkPuqrOyr+W6g5VfD4+GcHF+3eW1FpF6oFFvpzHozp0k56Z69yaDOs2wILveyS2kGInuZAyp7PRVLYGOw9nHStDWu61lFAYY7eJYiNJQIuGB6HV0y3zNIrZf+ux/Opv3b1oqgznwB9jbUyjtyJV+YWRMfqrvekdvA4FtaKcKwaaQflYOiMH4Ahz88eVcLgT/Ls39FN+8Wu16SGwnJtrtQSoDQOfyTnXH9uXH1DzoL1wr3Jt7CwhcIpnmjWSSQgasuobSD3CgEDA+Jr44pcOU2pakxJGLpSCkh9nUM4ZXYdxjtnsQK9nC7emK/2ZAVYGSJEilXPtK6KFyR5MBqB+Pwrpb4b3W+zLV55iOgwiZAaV/wAVU/xPgMmgqu6Gy7jYOwbjn6OZFzpgFYsp9kaAT0/GApacGt0U2tfT3F599WHDsr9ebLKWI1+Y9hiR49PCm1bbcj3g2Nc8hJEMiSQgSAD77oyAGHRhkr1pV8Cd7IrC8ntrk8oXGhQz+yFliLDS2fdyHYdfFQPGgf8ANse3eLlNFGY8Y0FF0Y8tOMVm/iHsT7g7ajktDpX2biIZJ0+0VeMnxXKkfRbFaaeQAEkgAdSScADzzWaOK23F2ztiOKz++BQtvGV6iR2clmU/k5bGe2Fz2oH3vAIrjZ0shVWBt5HQsqkgNCWGCe3hSk9Gr8Pe/Qh/aenBtWy5ezZYl66LZ4x8dMJUfqpOejZIBc3i56mOMgeJAdgT/eH20DF4vWUf3FvH0Jr0L7WldX4RB72M1XvRx/k24/OT+5irt8attW8OyLiKSRVkmVVjTPtORIrHCjrgAHr2+0VxPRxP8W3H5yf3MVB2OM9hENi3TiNA33s6gihsmVc9cZqh8CNxra9SW6ukEwjYQxI/VFIUOxKno3vKAOw6/Uw+NR/iK5/8v96tcb0d/wCSZPzh/wB3HQMay2PbwnMUMUZxjMcaIceWVA6dKQPpD2yR7QtwiqoNvnCqFBPNfyrRWazz6R4/jC2/N/8A5ZKB87MsYkRSiIpKrkqqqT0HiBXtr8LBwYoyPFFI+PsivRQRRU0UBWdPSNvC20oI89EgBx8Xkcn9Cr9laLrN3pEwFdrRt4NboR9TyL/hQK2iiigunCiTaY2h/FoUyaDzBL+C5eRnm9QQNWnGOucYrqcYBtmS6gS/SPqCLdbYMYmJKh9OSWL50Ag+a471z+E2+jbNviRC86zry2SIapOh1KY1/GPQ9PI13OKfEuS4vbXTbSQepuJgtyhSRpNSsNSfir7AHxyfhQcLbvB7allaG5lRCigM6o4Z4wfFhjHTxwTirrwrm3jGzSLNbdrfLco3OoNnPtcrSRldWfe6Zz8aN7ePcF1s6SCGCRZZkMbFyhRAww+kjq3TOOg/wr74YcVmt9m8hrK5n9WDYe2jLrpJLgSH8QjJ6+VAoNvtcG6mN1q5+tubqxnXn2s46d/Lp2xXPrqby7ca+vJrl1CmZy+kdQo7AZ8cAAZ8a5dAVo/0drwvsqRD/s7hgPkyI/6yazhWifRxhI2bO35VwQP6sUf+dA2arHEXdeXaVgbeGRYnLo2ptWMKcn3etWejFBn7+Dnf5z63Bnvn77nPz000OGO5s+yrSSGeVZWeUyBlL4AKIuPa691J+uujvxvhHsq09YkRpF1qmlCActnrk/Kl9/CSs/8AhJ/7cf8AnQffEDg5ebRv5biO5jSOQIAj83ppQKcgDHcZrgWno9bQjYEXcIAIJxzhnB+AqxWXpE2ksqILWYF2VQS8fTUwHn8abYoOft7Y0d7ay28udEqlDg4Iz1BB8wcEfKkpFwH2tbyMLa9RI27srzRMwGca0Qd/rPen3RQJO/8AR2zaqI7gNcl9UksoYJp0tlURcnJYg6mOTjw7V++6XBW/srgSNdxsgjmTSpl7yRPGpwRjoWB+qnLQaBATejvtF8aryFsdtXOOPlkVd+F/DS72VPK89wkqvGEVVMns4YH8YYAwMdKY0bhgCCCCAQQQQQeoIPiK+sUFF4hcKLXa33zJhuAMCVRkOB2EidNXwIII+I6UvoeEu8duOVb3oEXYaLmVFA+CY6fVTV3834j2RbpNJG0geQRAIVBBKM+fa8PYqifwkrT/AISf+3HQfO7HAACYTbSn57Z1GNNRDn/myt7TD4DGfOrjxI3Lm2jZxQW0iwGORXydSjSsboFATt7w+HSqmnpI2Xjazj5NGf8AGrlufxN2ftRikDlZQM8qUaXIHcr1IYfI5HlQKv8Ag7bQ1avW4dXfV9+z9uM02uHm7M2zrBbeaQSuHdtSliCGbI97rVmooEG/o9X/ADGdLuFdRJ6c4HBOe4FNrZu6KfcqOxu9MwEQjkPXDEfjKT1BBwQe4IqxYooENtHgJtC2mL7OuhpPbU7wygeTMgw3z6Z8hU7P4C7QuZVfaN2NI76XeaQjyVnGF+fX5GnxRQeLY2x4bSBIIECRxjSqj7SSfEk9ST3NL/iJwVg2jIbi3cQTt1fIzHKfNgOqt8RnPl40zTS62RxlguNrGxELqC7xJKWHtOmrOU/FU6Tg5Ph0FAvf/A7bjARNcR8rtgzylMD/AJen/CmRw64RW2yjzXbn3JGOYRhYwe4jXwJ7aj1+XWr/AEUEMoIwex/+mkZtTgHeQ3TSbOuljQk6dTyRyRg/i60B1Dwz4+NPSigSyej67wTNcXXOu3UBGYvy0OoZLMcvIdIIHYDPY149jcBNoW80T+txaUkR2VTMMhWBPTGM4FPWigSW8nA3aF3dXEou4gk0ryBGMxwGcsARjHTNc6L0etpIMLeQqPIGYfqFP6poPxtYykaqTkqqgnzIGKonFXhgdrrE8UixzQhlGsHQ6MQcMR1UgjIPxP1X0yAEAkAnOBkZOBk4HjX3QLLhZw4v9m3Dy3U6SKYuUiK8j6fbRumoAAYXGBTNoxRQFFTRQFJf0j9hFoLa6Ufg2aFz8JAGQn4Aqw/rU6K5G9e70d/ZTW0nQSqQD30sOqN9TAGgxnU4r17V2XLazyQzLpkiYow8iPLzB7g+IIp+cGNzdmTbJWV4Yp5ZGcSmRQ5XDEBAD7o04PxzmgXvA/eOzstoO10yx8yPQkje6jagSCfxQQMZ+Hxrq8fN67C8e2S2dJni1l5IyGUK2nSgcdG6gnp0H1mvVuNujst95LyEhJIoNRgjY6lLBlDjr7+jLDHXtnwrz+kBu5Y2sls9uiRSyB+YkYCgqunS5Qe6clhnx+qgUVaI4Rb/AGy4NkRxSTRQSQ6+YshClyWLa1/LyCB0yemPKs71o3g9uZsybZEcjQxTSS6xK0ihypDEaBn3QFA7eeaBG757SgudoXM1uumKSVmQYx0J748MnLY+NcSnNw73R2XJt++iISWOAt6vG51qfbw56+/o7DOfPwzXh4/buWNpcW7WyJFJKshkjjwBhSuh9A90klx8dPwoFQK1fwh2KbXY1srDDSAzN/5p1L/d01nvhpuc209oRxEHlJiSY+AjU+7nzY+yPmT4VrVFAAAGAOgA8KD6oqKKDybVEHJdp1Ro0BkbWoZQEBYnBB7AGs9cMt3021tW8mlQCLRKdIVcI1xqjiCgDAKrqIPmlMrjtvF6rslo1OHumEQ89A9qQ/LAA/rCufwN9Us9l65J4UluHMjBpY1YKvsICCcjoCev5RoKxwMkjiv7qwuY42cEshdFYrJC2iQKxGeowf6nxp+1nHf7aEezt5I723dHRyk7ct1cf7uZTpPQkAn+sK0VBOroGUgqwDKR2IIyCPmDQeO43is42KPcQIy9CrTRqwPfqCcivRBtKGSMyJJGyDOXV1ZRjvlgcdKT/FXhJGwvdpesNq0mXl8tceyqrjXqz4d8VQtz7C/2xBHs23YRwQl5pmJOgl29kuB72MAKvnqPyDSVlvTYzy8qG6t5JOp0RzRu3TqfZVielKzjzv08cUVtazppm5gn5TqzgIVURkqfYBy2R3OMdsg9jcLgsNl3iXJujKVV10crSPbXT72s9vlSv4xbiJsy4R1lMnrTTyEFAujDqcAgnV+E/RQPzcna9vJZWsaTRM628OUWRGYaYkByoORg1YqV3CrhXHYtDfCdnMtuvsGNVA5yI5wwYk4+VNGg8m0dkwXKhZ4klUHUFkUMAcEZAPjgkfXWa59mQ/6V8nlpyvXAnL0jRp1D2dPbHwrT9Zh2xtCO33seWVtMcd5rdsE6VBBJwoJP1Cgf0/D/AGW4w1lbf9FB+kCs/cQ9ifcLbKNaEqoCXEQJJ0e0QUJ7lcqw6+BxTmueN2xEUkXJc/kpDNk/2kA/TSY3h2jLvLtpBAjKrBYkz1KRKSWkkx0HvM32Cg0f/pLaqqGSeKMyIsgWSVEbSwyDhiK9NltWCcEwyxyafe5bo+nPbOknHY0v9/ODcO0Zlm9YeIRQrEEWNX9mPJHUsPA0ldyp764V9nWR0teOjSPnTiOJWyGI6hPaJPicAeNBp/8A0ssOaIvWrfmE6RHz4tZY9AAmrOfhXTllVQWYhQOpJIAA+JPalButwBNpcwXD3mpoXWTQsOFOk5xqL5HzxVO3w3nvd4tpiztGPI1FY1BIRgneaUjuOmR5DGBk9QeD8Rtkh9BvrbP9MhH9oHT+mu7bXSSIHjZXVuoZCGUj4MOhpOxejZDyvavJObjusa6Afok5I+sVS7LaG0N1tp8qQl4WwzICeXPETjWgPuuMHr3BGDkUGlLy+ihXVK6RrnGp2VBk9hliBVc2bsvYvrxuIPVTdSZOpJUZyTnUVQMcMRnJAz3r63w3Yi21s9YhKUSQxzK6qGyuNS9CR3DUjuH2yRab0pbhi4hlmjDEAFtMbjJA7UGma8W1Nt21quq4mjhXwMjqmflqPU/KuTxA3vXZdhJcEBn6JGp7NI3u5+A6k/AGkxuLuHc7xSyXt/PJyw2nIxrkYdSseRpjRcjsPgB3wDv2Xvts65fRBdwO57KJF1H5KTk/VXbpQ7xej3aNCTZSSxzKMqJHDoxHYE4DKf5wPTyr44McQLl5n2beljLEG5bP1f72cSROfxiMZB+BHlQOHNcTam+2zrV9E93BG47q0i6h81HUfXVA45cRJbJEtLZiksy65HX3kiyVAU+DMQevcAfHI4W5/o/+sW6zX00kbyjWI4wupQ3Ucx3B9o5yRjp55oHLDvLZPDzluYDFnTzBLHo1HwLZwD8O9ftJti3WIStNEI26CQyIEJ+D5wex8fCs18TOGEuxwrpKZbaZtOSNLK4BZVkUdG6aiD8D0Hiy93tzF2tuvZW7SGID75qVQ3uySDGCR+VQVjcjfl7veR5ruZFRI5449TqkSLqAUJqOMnGSc5NPe1uklQPGyup7MjBlPh0YdDWUdydxk2jtN7NpWjCCU6wgYnltp90kd/nWm90N3Rs6yitlcyCIEaioUnUxbsCcd6DsUUUUBRRRQTRRRQLDjBws+6Kes2yj1qNcFeg56DsPpjwPj28sZ4ivLi3LoryxHqrqrPGcjoQ4GO3ka2tVG3+4T2e1QX/A3HhKgHteQlX8cfHoR5+FBlmG4dGDIxVh1DKSpB+BHUV9XV5JK2qR2dj3Z2LMfmT1q27z8JdqWBJaEyxj/awZkXHmwHtJ9Yx8TVOZSDgjB+NB816bXac0QYRyyIG94I7KG+kAeteav2trV5GCojOx7BFLE/ICgi3uXjYMjMrDsykqR8iOorpbJ2Vd7Tuljj1zTSeLMWIA7s7nso8zVz3U4FbRuyGuB6rF4mQZlI/mxdx/WxT63R3Js9lw8u3TBONcjdZJCPF2/wABgDyoPNw/3Gh2TaCJMNI2Gmkxgu+PDyUZwB8/EmrPRRQFFFLzihxLn2TJAsUCzCVXYli406WAAGkfGgW/GO/faW3YrKI5ERSBe5HMlYGQ/VlQfoVZv4Nlt/xkv/ST/OlRu/vPPa7S9eeHnSapJMOGUa5M5boPDUa1Fubt176wguXQI0qklRnAw7L0z18KBIcQeCabNsGuYp3l5bKGVkVQEY6cgg+BK/aaZPBHeL1vZEaMcvbEwt56R1jP9ggf1TXF40b/AMtqzWItlljuLclmJfKl2dOmBjppDfOlTw/37utjyStHFzFlVQyPrAypyrZA7gFh/WoND8Uf5Fvf6Fv8KoXo1wAW943iZIl+pUYj9s1xt9uMlzcW81obRQJokBcNISvMjSQ4BXrgkiq3w94lXGx4pY0thKJWDksXXGldOBgUGo6RXpL+/Y/Rn/XFTn2HtBri1gmZdJlijkKjOFLoGIBPlnFKj0jtizSQ2s6IWSEyrIQCdPM5ZQnHYZRhnzI86Bn7ofydafm8H7lK61KPhDxRlvpIbEwKoht8GQOxLcpVRfZxhcj4mm4KArL23NmR3O9UkMoJSW80MAcEqxAOCO1PLiZvrLsm0jmiiWUvKIyrFhgFHbPs/FR9tZyk3nnO1vuhyfb5wn0YbTkHOM4zigfkfArYoPWGQ/Azy/4EVatgbqWVgpW1gSIHuVGWb6TnLN9ZrhcMd+ptrW8sksKxGOQIApY5BQNk6vnVzoPyuvwbfRP6jWevRzhB2nOT3W2OPhmWMfqzV74l8Vp9mXfq8dssqtEH1FnBBYspGAMeA+2k3w/3yn2RcSTJBzTJHy8NqUD21bPQfzf00Gp9so5tpgnvGOQLjvqKELj68UgPR1kQbTmDY1m3OjPjiRC2Pjj9ANOrcPeV9pWEdzJGImcuNAJIGlyo6kA+GaTXEHh/fbIvzf7PDcrWZAYxqMDH3ldPGM5PXGMHB+IaGpGekrJHqsl6cwCcnzCHlAZ+BYNj5GvNF6SVyI8NaRGTGNQkdVz58vBI+Wr665O7u6G0d47/ANavNSwZGuQqUUop6RW6n6xnsMkkk9wd/DhHGx7IP35EffyK5X9GKTG7v+uj/nNx+w9aHhiVFCqAFUAADoAAMAAeQFZ43c676P8AnNx+y9BbfSPVvULYj3ROc/MxNp/RqqrcPt0Nt3Wz0kstoiGHU4EfMlXQwb2shRjqev106t891o9p2Uls506sFG76HXqrY8evceRNIfYu2trbrXDxzQl4HOSpzy3I6B4ZQMA4xn6gRkDAXH/w53n/AP63/uzf9tfO6/B7aVvtWK9nuYpSr65DmQu4KlT1K9Tg15r70kNSYt7M8w9BzJNSg+HsoMt8sivdwo2Ttya7a9vZpooZMsYn6c4kYXETD72gGMEAHoMdOtBSuNg07wapB7BWBuo7oAA2PPqGrScbgjIOQeoI6gg9iKXHGXhw+04Fmtxm5gBAXoObGepTJ/GByR82HjVA3V423ezIRa3dsZOT7C6y0UqKOgRwynOOw7Hp40GgL6GF0+/KjICPwgUrnsPe6Z64+uv0ggVFCooVR2VQFA8egHQVnPeHfjam8rraW1voiyCyISwJB6NPKQAFHfHTr5nGHvufsA2FjDbtI0rRr7TsScsTk6c9QoJwB5AUCN4N/wCsk30bn9utF1lxNq3G7+3Z5Wg1ENMArkoHjkYlWVsHw0n9FaH3J3hfaFhDcugjMoY6ASQuHKjqR16DNB3KKmigiipooCioqaAooooIrn3+71pPnnW8MmfF4kY/aRXRooK8vD7ZIORY2uf6CP8Ayrr2ezIIRiKKOMf8tFT9kV6qKCKKmigiipqKAqCoPcVNTQfHLHkPsr6AqaiggoD4Co5Y8h9lfVTQfHLHkPso5Y8h9lfdRQAFDLkYPjRU0H4wWkcfuIq576VC5+yv1oooIK5qOWPIfZX1RQQFAqaKKCCo8hUcseQ+yvqigAMUGiig8TbFti2owQlvMxJn7cV7AAKmigq+8PEvZlhK0VxPokUBigjlYkMMrgqpByPj88UmeFcpvt53uVVtBa4nOfxVfUE1eGcuopsb08Itn7SujcTmYOQqnRIFUhRgdCpPb413N2dzrPZsZS1iEYbBZslncjtqdsk464HYUHbr85oVcEMAwPcMAQfmDX3RQeSDZFvGdSQxIfNY0U/aBXroooCvNdbMglOZIo3x+Wit+sV6aKD8re1SMYRVQeSqFH2Cv1oooPymtI3xrRWx21KGx8s1+iqAMDp8qmigmioooJoqKKCaKKKAooooCiiigiipooIooqaAooooIooqaCKKmigiiipoIoqaKCKKKmgiiiigKKKKAooooCiiigKKKKAooooCiiigKKKKAooooCiiigKKKKAooooCiiigKKKKD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693738"/>
            <a:ext cx="4762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862" y="1553307"/>
            <a:ext cx="3292883" cy="187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44031"/>
            <a:ext cx="3587685" cy="109424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</p:pic>
      <p:sp>
        <p:nvSpPr>
          <p:cNvPr id="10" name="Ορθογώνιο 9"/>
          <p:cNvSpPr/>
          <p:nvPr/>
        </p:nvSpPr>
        <p:spPr bwMode="auto">
          <a:xfrm>
            <a:off x="575556" y="3967895"/>
            <a:ext cx="7272808" cy="14053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</a:rPr>
              <a:t>Total amount </a:t>
            </a:r>
            <a:r>
              <a:rPr lang="en-US" sz="4000" dirty="0">
                <a:solidFill>
                  <a:srgbClr val="FF0000"/>
                </a:solidFill>
              </a:rPr>
              <a:t>collected</a:t>
            </a:r>
            <a:r>
              <a:rPr lang="en-US" sz="4000" dirty="0" smtClean="0">
                <a:solidFill>
                  <a:srgbClr val="FF0000"/>
                </a:solidFill>
              </a:rPr>
              <a:t>:…€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6525"/>
            <a:ext cx="6487616" cy="1224136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accent2"/>
                </a:solidFill>
                <a:latin typeface="+mn-lt"/>
              </a:rPr>
              <a:t>Book presentation and Charity Sale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000" dirty="0" smtClean="0">
                <a:solidFill>
                  <a:schemeClr val="accent2"/>
                </a:solidFill>
              </a:rPr>
              <a:t>Sponsorship &amp; Events, Bake Sales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>
            <a:off x="1828800" y="1456209"/>
            <a:ext cx="6516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4211960" y="396789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800" b="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596145" y="1859916"/>
            <a:ext cx="2819999" cy="421595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 bwMode="auto">
          <a:xfrm>
            <a:off x="3563888" y="1610930"/>
            <a:ext cx="4970407" cy="23569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AAE6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5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00AAE6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AAE6"/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of June 2014 10:30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8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Book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8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presentation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8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Charity Sale 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3200" dirty="0">
                <a:solidFill>
                  <a:srgbClr val="FF8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8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raditional food from Kazakhstan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8000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000">
            <a:off x="7103959" y="3694143"/>
            <a:ext cx="1700293" cy="255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6525"/>
            <a:ext cx="6487616" cy="1224136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accent2"/>
                </a:solidFill>
                <a:latin typeface="+mn-lt"/>
              </a:rPr>
              <a:t>Bake Sale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000" dirty="0" smtClean="0">
                <a:solidFill>
                  <a:schemeClr val="accent2"/>
                </a:solidFill>
              </a:rPr>
              <a:t>Sponsorship &amp; Events, Bake Sales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>
            <a:off x="1828800" y="1456209"/>
            <a:ext cx="6516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4211960" y="396789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68" y="2420888"/>
            <a:ext cx="206849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28" y="4725144"/>
            <a:ext cx="1320633" cy="20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3173"/>
            <a:ext cx="3384376" cy="302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55" y="1744957"/>
            <a:ext cx="1772964" cy="2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694512" cy="1143000"/>
          </a:xfrm>
        </p:spPr>
        <p:txBody>
          <a:bodyPr/>
          <a:lstStyle/>
          <a:p>
            <a:r>
              <a:rPr lang="en-GB" sz="3600" b="1" dirty="0" smtClean="0"/>
              <a:t>BAKE SALE REMINDERS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Sponsorship &amp; Events, Bake Sales</a:t>
            </a:r>
            <a:endParaRPr lang="en-US" sz="2000" dirty="0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739304" y="1844824"/>
            <a:ext cx="671860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6" name="Gruppe 5"/>
          <p:cNvGrpSpPr/>
          <p:nvPr/>
        </p:nvGrpSpPr>
        <p:grpSpPr>
          <a:xfrm>
            <a:off x="1701205" y="2093615"/>
            <a:ext cx="5741590" cy="3260452"/>
            <a:chOff x="1710730" y="2007890"/>
            <a:chExt cx="5741590" cy="3260452"/>
          </a:xfrm>
        </p:grpSpPr>
        <p:sp>
          <p:nvSpPr>
            <p:cNvPr id="3" name="Tekstboks 2"/>
            <p:cNvSpPr txBox="1"/>
            <p:nvPr/>
          </p:nvSpPr>
          <p:spPr>
            <a:xfrm>
              <a:off x="1710730" y="2007890"/>
              <a:ext cx="5328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800" dirty="0" smtClean="0"/>
                <a:t>WHAT TO BRING</a:t>
              </a:r>
              <a:endParaRPr lang="da-DK" sz="2800" dirty="0"/>
            </a:p>
          </p:txBody>
        </p:sp>
        <p:pic>
          <p:nvPicPr>
            <p:cNvPr id="8" name="Billede 7" descr="2013-02-26 - Bake Sale - Swee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5689" y="2637152"/>
              <a:ext cx="3378403" cy="21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Tekstboks 3"/>
            <p:cNvSpPr txBox="1"/>
            <p:nvPr/>
          </p:nvSpPr>
          <p:spPr>
            <a:xfrm>
              <a:off x="1739304" y="4806677"/>
              <a:ext cx="556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/>
                <a:t>Baked Good(s) Sweet      or    Savory</a:t>
              </a:r>
              <a:endParaRPr lang="da-DK" dirty="0"/>
            </a:p>
          </p:txBody>
        </p:sp>
        <p:pic>
          <p:nvPicPr>
            <p:cNvPr id="10" name="Billede 9" descr="2013-02-26 - Bake Sale - Savor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1533" y="2635765"/>
              <a:ext cx="1620787" cy="216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286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694512" cy="1143000"/>
          </a:xfrm>
        </p:spPr>
        <p:txBody>
          <a:bodyPr/>
          <a:lstStyle/>
          <a:p>
            <a:r>
              <a:rPr lang="en-GB" sz="3600" b="1" dirty="0" smtClean="0"/>
              <a:t>BAKE SALE REMINDERS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Sponsorship &amp; Events, Bake Sales</a:t>
            </a:r>
            <a:endParaRPr lang="en-US" sz="2000" dirty="0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739304" y="1844824"/>
            <a:ext cx="671860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5" name="Gruppe 4"/>
          <p:cNvGrpSpPr/>
          <p:nvPr/>
        </p:nvGrpSpPr>
        <p:grpSpPr>
          <a:xfrm>
            <a:off x="1701204" y="2093615"/>
            <a:ext cx="6975251" cy="3760083"/>
            <a:chOff x="1701204" y="2093615"/>
            <a:chExt cx="6975251" cy="3760083"/>
          </a:xfrm>
        </p:grpSpPr>
        <p:grpSp>
          <p:nvGrpSpPr>
            <p:cNvPr id="2" name="Gruppe 1"/>
            <p:cNvGrpSpPr/>
            <p:nvPr/>
          </p:nvGrpSpPr>
          <p:grpSpPr>
            <a:xfrm>
              <a:off x="1701204" y="2093615"/>
              <a:ext cx="6975251" cy="3760083"/>
              <a:chOff x="1701204" y="2093615"/>
              <a:chExt cx="6975251" cy="3760083"/>
            </a:xfrm>
          </p:grpSpPr>
          <p:sp>
            <p:nvSpPr>
              <p:cNvPr id="3" name="Tekstboks 2"/>
              <p:cNvSpPr txBox="1"/>
              <p:nvPr/>
            </p:nvSpPr>
            <p:spPr>
              <a:xfrm>
                <a:off x="1701205" y="2093615"/>
                <a:ext cx="5328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2800" dirty="0" smtClean="0"/>
                  <a:t>A SHORT DESCRIPTION</a:t>
                </a:r>
                <a:endParaRPr lang="da-DK" sz="2800" dirty="0"/>
              </a:p>
            </p:txBody>
          </p:sp>
          <p:sp>
            <p:nvSpPr>
              <p:cNvPr id="4" name="Tekstboks 3"/>
              <p:cNvSpPr txBox="1"/>
              <p:nvPr/>
            </p:nvSpPr>
            <p:spPr>
              <a:xfrm>
                <a:off x="1701204" y="5022701"/>
                <a:ext cx="69752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(i.e. </a:t>
                </a:r>
                <a:r>
                  <a:rPr lang="en-US" dirty="0" smtClean="0"/>
                  <a:t>Apple </a:t>
                </a:r>
                <a:r>
                  <a:rPr lang="en-US" dirty="0"/>
                  <a:t>Crumb Cake with Walnuts, Spinach and Cheese Pie)</a:t>
                </a:r>
                <a:endParaRPr lang="da-DK" dirty="0"/>
              </a:p>
            </p:txBody>
          </p:sp>
          <p:pic>
            <p:nvPicPr>
              <p:cNvPr id="9" name="Billede 8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71264" y="2731262"/>
                <a:ext cx="3060000" cy="2278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Billede 1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0216" y="2741203"/>
              <a:ext cx="3060000" cy="1633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147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694512" cy="1143000"/>
          </a:xfrm>
        </p:spPr>
        <p:txBody>
          <a:bodyPr/>
          <a:lstStyle/>
          <a:p>
            <a:r>
              <a:rPr lang="en-GB" sz="3600" b="1" dirty="0" smtClean="0"/>
              <a:t>BAKE SALE REMINDERS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Sponsorship &amp; Events, Bake Sales</a:t>
            </a:r>
            <a:endParaRPr lang="en-US" sz="2000" dirty="0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739304" y="1844824"/>
            <a:ext cx="671860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6" name="Gruppe 5"/>
          <p:cNvGrpSpPr/>
          <p:nvPr/>
        </p:nvGrpSpPr>
        <p:grpSpPr>
          <a:xfrm>
            <a:off x="2555776" y="2093615"/>
            <a:ext cx="5328592" cy="3894623"/>
            <a:chOff x="1701205" y="2093615"/>
            <a:chExt cx="5328592" cy="3894623"/>
          </a:xfrm>
        </p:grpSpPr>
        <p:sp>
          <p:nvSpPr>
            <p:cNvPr id="3" name="Tekstboks 2"/>
            <p:cNvSpPr txBox="1"/>
            <p:nvPr/>
          </p:nvSpPr>
          <p:spPr>
            <a:xfrm>
              <a:off x="1701205" y="2093615"/>
              <a:ext cx="5328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800" dirty="0" smtClean="0"/>
                <a:t>SMALL COUNTRY FLAGS</a:t>
              </a:r>
              <a:endParaRPr lang="da-DK" sz="2800" dirty="0"/>
            </a:p>
          </p:txBody>
        </p:sp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5501" y="2750219"/>
              <a:ext cx="2160000" cy="1416396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Billede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1985" y="4293093"/>
              <a:ext cx="1980000" cy="1695145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Billed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19042" y="4327004"/>
              <a:ext cx="1980000" cy="1658283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Billede 13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6411" y="2750222"/>
              <a:ext cx="2160000" cy="1206145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3379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694512" cy="1143000"/>
          </a:xfrm>
        </p:spPr>
        <p:txBody>
          <a:bodyPr/>
          <a:lstStyle/>
          <a:p>
            <a:r>
              <a:rPr lang="en-GB" sz="3600" b="1" dirty="0" smtClean="0"/>
              <a:t>BAKE SALE REMINDERS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Sponsorship &amp; Events, Bake Sales</a:t>
            </a:r>
            <a:endParaRPr lang="en-US" sz="2000" dirty="0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739304" y="1844824"/>
            <a:ext cx="671860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2" name="Gruppe 1"/>
          <p:cNvGrpSpPr/>
          <p:nvPr/>
        </p:nvGrpSpPr>
        <p:grpSpPr>
          <a:xfrm>
            <a:off x="1701204" y="2084086"/>
            <a:ext cx="6742094" cy="3118072"/>
            <a:chOff x="1701204" y="2084086"/>
            <a:chExt cx="6742094" cy="3118072"/>
          </a:xfrm>
        </p:grpSpPr>
        <p:sp>
          <p:nvSpPr>
            <p:cNvPr id="3" name="Tekstboks 2"/>
            <p:cNvSpPr txBox="1"/>
            <p:nvPr/>
          </p:nvSpPr>
          <p:spPr>
            <a:xfrm>
              <a:off x="1701204" y="2093615"/>
              <a:ext cx="5463083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2800" dirty="0" smtClean="0"/>
                <a:t>Paper plates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800" dirty="0"/>
                <a:t>N</a:t>
              </a:r>
              <a:r>
                <a:rPr lang="en-US" sz="2800" dirty="0" smtClean="0"/>
                <a:t>apkins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800" dirty="0" smtClean="0"/>
                <a:t>Plastic spoons or forks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800" dirty="0" smtClean="0"/>
                <a:t>Cutting/serving utensils  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2800" dirty="0" smtClean="0"/>
                <a:t>Small </a:t>
              </a:r>
              <a:r>
                <a:rPr lang="en-US" sz="2800" dirty="0"/>
                <a:t>or medium, </a:t>
              </a:r>
              <a:r>
                <a:rPr lang="en-US" sz="2800" dirty="0" smtClean="0"/>
                <a:t>sturdy, (labeled with your name, country and phone number)</a:t>
              </a:r>
              <a:endParaRPr lang="en-US" sz="2800" dirty="0"/>
            </a:p>
          </p:txBody>
        </p:sp>
        <p:pic>
          <p:nvPicPr>
            <p:cNvPr id="11" name="Billede 1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23298" y="2084086"/>
              <a:ext cx="1620000" cy="1572606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796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694512" cy="1143000"/>
          </a:xfrm>
        </p:spPr>
        <p:txBody>
          <a:bodyPr/>
          <a:lstStyle/>
          <a:p>
            <a:r>
              <a:rPr lang="en-GB" sz="3600" b="1" dirty="0" smtClean="0"/>
              <a:t>BAKE SALE REMINDERS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Sponsorship &amp; Events, Bake Sales</a:t>
            </a:r>
            <a:endParaRPr lang="en-US" sz="2000" dirty="0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739304" y="1844824"/>
            <a:ext cx="671860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3" name="Gruppe 2"/>
          <p:cNvGrpSpPr/>
          <p:nvPr/>
        </p:nvGrpSpPr>
        <p:grpSpPr>
          <a:xfrm>
            <a:off x="1739303" y="2132856"/>
            <a:ext cx="6718609" cy="3618309"/>
            <a:chOff x="1739303" y="2132856"/>
            <a:chExt cx="6718609" cy="3618309"/>
          </a:xfrm>
        </p:grpSpPr>
        <p:sp>
          <p:nvSpPr>
            <p:cNvPr id="2" name="Tekstboks 1"/>
            <p:cNvSpPr txBox="1"/>
            <p:nvPr/>
          </p:nvSpPr>
          <p:spPr>
            <a:xfrm>
              <a:off x="1739303" y="2132856"/>
              <a:ext cx="6718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DELIVER NO LATER THAN </a:t>
              </a:r>
              <a:r>
                <a:rPr lang="en-US" dirty="0">
                  <a:solidFill>
                    <a:srgbClr val="C00000"/>
                  </a:solidFill>
                </a:rPr>
                <a:t>08:30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pic>
          <p:nvPicPr>
            <p:cNvPr id="7" name="Billede 6" descr="8_30 - Analog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992" y="3140968"/>
              <a:ext cx="1440000" cy="1448486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/>
          </p:nvSpPr>
          <p:spPr>
            <a:xfrm>
              <a:off x="1835696" y="4920168"/>
              <a:ext cx="65527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IN THE PRESS HALL IN FRONT OF LUNS THEATRE (ING BANK)</a:t>
              </a:r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37423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000099"/>
                </a:solidFill>
                <a:latin typeface="+mn-lt"/>
                <a:ea typeface="Tahoma" pitchFamily="34" charset="0"/>
                <a:cs typeface="Tahoma" pitchFamily="34" charset="0"/>
              </a:rPr>
              <a:t>Agenda</a:t>
            </a:r>
            <a:endParaRPr lang="en-US" sz="36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248" y="1197154"/>
            <a:ext cx="7245424" cy="4853111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2286000" algn="l"/>
              </a:tabLst>
            </a:pPr>
            <a:r>
              <a:rPr lang="nl-NL" sz="2000" b="1" dirty="0" smtClean="0">
                <a:ea typeface="Tahoma" pitchFamily="34" charset="0"/>
                <a:cs typeface="Tahoma" pitchFamily="34" charset="0"/>
              </a:rPr>
              <a:t>Welcome </a:t>
            </a:r>
            <a:r>
              <a:rPr lang="nl-NL" sz="2000" dirty="0" smtClean="0">
                <a:ea typeface="Tahoma" pitchFamily="34" charset="0"/>
                <a:cs typeface="Tahoma" pitchFamily="34" charset="0"/>
              </a:rPr>
              <a:t>by</a:t>
            </a:r>
            <a:r>
              <a:rPr lang="nl-NL" sz="20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nl-NL" sz="2000" dirty="0" smtClean="0">
                <a:ea typeface="Tahoma" pitchFamily="34" charset="0"/>
                <a:cs typeface="Tahoma" pitchFamily="34" charset="0"/>
              </a:rPr>
              <a:t>Jimmie Bradshaw </a:t>
            </a:r>
            <a:endParaRPr lang="nl-NL" sz="20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tabLst>
                <a:tab pos="2286000" algn="l"/>
              </a:tabLst>
            </a:pPr>
            <a:r>
              <a:rPr lang="nl-NL" sz="2000" b="1" dirty="0" smtClean="0">
                <a:ea typeface="Tahoma" pitchFamily="34" charset="0"/>
                <a:cs typeface="Tahoma" pitchFamily="34" charset="0"/>
              </a:rPr>
              <a:t>Guest Speaker </a:t>
            </a:r>
            <a:r>
              <a:rPr lang="nl-NL" sz="2000" dirty="0" smtClean="0">
                <a:ea typeface="Tahoma" pitchFamily="34" charset="0"/>
                <a:cs typeface="Tahoma" pitchFamily="34" charset="0"/>
              </a:rPr>
              <a:t>– Major General Mojsilovic</a:t>
            </a:r>
            <a:endParaRPr lang="nl-NL" sz="20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tabLst>
                <a:tab pos="2286000" algn="l"/>
              </a:tabLst>
            </a:pPr>
            <a:r>
              <a:rPr lang="nl-NL" sz="2000" b="1" dirty="0" smtClean="0">
                <a:ea typeface="Tahoma" pitchFamily="34" charset="0"/>
                <a:cs typeface="Tahoma" pitchFamily="34" charset="0"/>
              </a:rPr>
              <a:t>Welcomes and Farewells</a:t>
            </a:r>
            <a:r>
              <a:rPr lang="nl-NL" sz="2000" dirty="0" smtClean="0">
                <a:ea typeface="Tahoma" pitchFamily="34" charset="0"/>
                <a:cs typeface="Tahoma" pitchFamily="34" charset="0"/>
              </a:rPr>
              <a:t> by </a:t>
            </a:r>
            <a:r>
              <a:rPr lang="nl-NL" sz="2000" dirty="0">
                <a:ea typeface="Tahoma" pitchFamily="34" charset="0"/>
                <a:cs typeface="Tahoma" pitchFamily="34" charset="0"/>
              </a:rPr>
              <a:t>Jimmie Bradshaw </a:t>
            </a:r>
          </a:p>
          <a:p>
            <a:pPr lvl="1">
              <a:lnSpc>
                <a:spcPct val="80000"/>
              </a:lnSpc>
              <a:tabLst>
                <a:tab pos="2286000" algn="l"/>
              </a:tabLst>
            </a:pPr>
            <a:r>
              <a:rPr lang="en-GB" sz="1800" b="1" i="1" dirty="0" smtClean="0">
                <a:ea typeface="Tahoma" pitchFamily="34" charset="0"/>
                <a:cs typeface="Tahoma" pitchFamily="34" charset="0"/>
              </a:rPr>
              <a:t>VOTE: Approval of Minutes from 6 April 2014</a:t>
            </a:r>
          </a:p>
          <a:p>
            <a:pPr>
              <a:lnSpc>
                <a:spcPct val="80000"/>
              </a:lnSpc>
              <a:tabLst>
                <a:tab pos="2286000" algn="l"/>
              </a:tabLst>
            </a:pPr>
            <a:r>
              <a:rPr lang="da-DK" sz="2000" b="1" dirty="0">
                <a:ea typeface="Tahoma" pitchFamily="34" charset="0"/>
                <a:cs typeface="Tahoma" pitchFamily="34" charset="0"/>
              </a:rPr>
              <a:t>Vice-President &amp; Guest Access </a:t>
            </a:r>
            <a:r>
              <a:rPr lang="da-DK" sz="2000" dirty="0">
                <a:ea typeface="Tahoma" pitchFamily="34" charset="0"/>
                <a:cs typeface="Tahoma" pitchFamily="34" charset="0"/>
              </a:rPr>
              <a:t>by Beckie Metelko</a:t>
            </a:r>
            <a:endParaRPr lang="en-GB" sz="2000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>
                <a:ea typeface="Tahoma" pitchFamily="34" charset="0"/>
                <a:cs typeface="Tahoma" pitchFamily="34" charset="0"/>
              </a:rPr>
              <a:t>Treasurer</a:t>
            </a:r>
            <a:r>
              <a:rPr lang="en-GB" sz="2000" dirty="0">
                <a:ea typeface="Tahoma" pitchFamily="34" charset="0"/>
                <a:cs typeface="Tahoma" pitchFamily="34" charset="0"/>
              </a:rPr>
              <a:t> </a:t>
            </a:r>
            <a:r>
              <a:rPr lang="en-GB" sz="2000" b="1" dirty="0">
                <a:ea typeface="Tahoma" pitchFamily="34" charset="0"/>
                <a:cs typeface="Tahoma" pitchFamily="34" charset="0"/>
              </a:rPr>
              <a:t>Update </a:t>
            </a:r>
            <a:r>
              <a:rPr lang="en-GB" sz="2000" dirty="0">
                <a:ea typeface="Tahoma" pitchFamily="34" charset="0"/>
                <a:cs typeface="Tahoma" pitchFamily="34" charset="0"/>
              </a:rPr>
              <a:t>by Alessandra </a:t>
            </a:r>
            <a:r>
              <a:rPr lang="en-GB" sz="2000" dirty="0" err="1">
                <a:ea typeface="Tahoma" pitchFamily="34" charset="0"/>
                <a:cs typeface="Tahoma" pitchFamily="34" charset="0"/>
              </a:rPr>
              <a:t>Foresti</a:t>
            </a:r>
            <a:endParaRPr lang="en-GB" sz="2000" b="1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 smtClean="0">
                <a:ea typeface="Tahoma" pitchFamily="34" charset="0"/>
                <a:cs typeface="Tahoma" pitchFamily="34" charset="0"/>
              </a:rPr>
              <a:t>Membership </a:t>
            </a:r>
            <a:r>
              <a:rPr lang="en-GB" sz="2000" dirty="0" smtClean="0">
                <a:ea typeface="Tahoma" pitchFamily="34" charset="0"/>
                <a:cs typeface="Tahoma" pitchFamily="34" charset="0"/>
              </a:rPr>
              <a:t>by Trine </a:t>
            </a:r>
            <a:r>
              <a:rPr lang="en-GB" sz="2000" dirty="0" err="1" smtClean="0">
                <a:ea typeface="Tahoma" pitchFamily="34" charset="0"/>
                <a:cs typeface="Tahoma" pitchFamily="34" charset="0"/>
              </a:rPr>
              <a:t>Lauvsnes</a:t>
            </a:r>
            <a:endParaRPr lang="en-GB" sz="2000" dirty="0" smtClean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 smtClean="0">
                <a:ea typeface="Tahoma" pitchFamily="34" charset="0"/>
                <a:cs typeface="Tahoma" pitchFamily="34" charset="0"/>
              </a:rPr>
              <a:t>Sponsorship</a:t>
            </a:r>
            <a:r>
              <a:rPr lang="en-GB" sz="2000" b="1" dirty="0">
                <a:ea typeface="Tahoma" pitchFamily="34" charset="0"/>
                <a:cs typeface="Tahoma" pitchFamily="34" charset="0"/>
              </a:rPr>
              <a:t>, Events, &amp; Bake Sale Update </a:t>
            </a:r>
            <a:r>
              <a:rPr lang="en-GB" sz="2000" dirty="0">
                <a:ea typeface="Tahoma" pitchFamily="34" charset="0"/>
                <a:cs typeface="Tahoma" pitchFamily="34" charset="0"/>
              </a:rPr>
              <a:t>by</a:t>
            </a:r>
            <a:r>
              <a:rPr lang="en-GB" sz="2000" b="1" dirty="0">
                <a:ea typeface="Tahoma" pitchFamily="34" charset="0"/>
                <a:cs typeface="Tahoma" pitchFamily="34" charset="0"/>
              </a:rPr>
              <a:t> </a:t>
            </a:r>
            <a:r>
              <a:rPr lang="nl-NL" sz="2000" dirty="0" smtClean="0">
                <a:ea typeface="Tahoma" pitchFamily="34" charset="0"/>
                <a:cs typeface="Tahoma" pitchFamily="34" charset="0"/>
              </a:rPr>
              <a:t>Dionysia Leolei </a:t>
            </a:r>
            <a:endParaRPr lang="en-GB" sz="2000" b="1" dirty="0"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  <a:tabLst>
                <a:tab pos="2286000" algn="l"/>
              </a:tabLst>
            </a:pPr>
            <a:endParaRPr lang="en-GB" sz="2000" b="1" dirty="0">
              <a:solidFill>
                <a:srgbClr val="FF80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  <a:tabLst>
                <a:tab pos="2286000" algn="l"/>
              </a:tabLst>
            </a:pPr>
            <a:r>
              <a:rPr lang="en-GB" sz="20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Coffee Break (</a:t>
            </a:r>
            <a:r>
              <a:rPr lang="en-GB" sz="2000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15 minutes</a:t>
            </a:r>
            <a:r>
              <a:rPr lang="en-GB" sz="2000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)</a:t>
            </a:r>
            <a:endParaRPr lang="en-GB" sz="20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>
                <a:ea typeface="Tahoma" pitchFamily="34" charset="0"/>
                <a:cs typeface="Tahoma" pitchFamily="34" charset="0"/>
              </a:rPr>
              <a:t>Bazaar Update </a:t>
            </a:r>
            <a:r>
              <a:rPr lang="en-GB" sz="2000" dirty="0">
                <a:ea typeface="Tahoma" pitchFamily="34" charset="0"/>
                <a:cs typeface="Tahoma" pitchFamily="34" charset="0"/>
              </a:rPr>
              <a:t>by 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Emily </a:t>
            </a:r>
            <a:r>
              <a:rPr lang="en-US" sz="2000" dirty="0" err="1" smtClean="0">
                <a:ea typeface="Tahoma" pitchFamily="34" charset="0"/>
                <a:cs typeface="Tahoma" pitchFamily="34" charset="0"/>
              </a:rPr>
              <a:t>Michnay</a:t>
            </a:r>
            <a:endParaRPr lang="da-DK" sz="2000" dirty="0"/>
          </a:p>
          <a:p>
            <a:pPr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 smtClean="0">
                <a:ea typeface="Tahoma" pitchFamily="34" charset="0"/>
                <a:cs typeface="Tahoma" pitchFamily="34" charset="0"/>
              </a:rPr>
              <a:t>Charity Update </a:t>
            </a:r>
            <a:r>
              <a:rPr lang="en-GB" sz="2000" dirty="0" smtClean="0">
                <a:ea typeface="Tahoma" pitchFamily="34" charset="0"/>
                <a:cs typeface="Tahoma" pitchFamily="34" charset="0"/>
              </a:rPr>
              <a:t>by</a:t>
            </a:r>
            <a:r>
              <a:rPr lang="en-GB" sz="20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/>
              <a:t>Sabrina Janssens &amp; </a:t>
            </a:r>
            <a:r>
              <a:rPr lang="en-GB" sz="2000" dirty="0"/>
              <a:t>Julija Vejic</a:t>
            </a:r>
            <a:endParaRPr lang="en-GB" sz="2000" dirty="0"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 smtClean="0">
                <a:ea typeface="Tahoma" pitchFamily="34" charset="0"/>
                <a:cs typeface="Tahoma" pitchFamily="34" charset="0"/>
              </a:rPr>
              <a:t>Tombola Update </a:t>
            </a:r>
            <a:r>
              <a:rPr lang="en-GB" sz="2000" dirty="0" smtClean="0">
                <a:ea typeface="Tahoma" pitchFamily="34" charset="0"/>
                <a:cs typeface="Tahoma" pitchFamily="34" charset="0"/>
              </a:rPr>
              <a:t>by </a:t>
            </a:r>
            <a:r>
              <a:rPr lang="fr-BE" sz="2000" dirty="0"/>
              <a:t>Carla Bucalossi </a:t>
            </a:r>
            <a:r>
              <a:rPr lang="fr-BE" sz="2000" dirty="0" smtClean="0"/>
              <a:t>Quatrini</a:t>
            </a:r>
          </a:p>
          <a:p>
            <a:pPr>
              <a:lnSpc>
                <a:spcPct val="80000"/>
              </a:lnSpc>
              <a:tabLst>
                <a:tab pos="2286000" algn="l"/>
              </a:tabLst>
            </a:pPr>
            <a:r>
              <a:rPr lang="en-GB" sz="2000" b="1" dirty="0" smtClean="0">
                <a:ea typeface="Tahoma" pitchFamily="34" charset="0"/>
                <a:cs typeface="Tahoma" pitchFamily="34" charset="0"/>
              </a:rPr>
              <a:t>Restaurant Update </a:t>
            </a:r>
            <a:r>
              <a:rPr lang="en-GB" sz="2000" dirty="0" smtClean="0">
                <a:ea typeface="Tahoma" pitchFamily="34" charset="0"/>
                <a:cs typeface="Tahoma" pitchFamily="34" charset="0"/>
              </a:rPr>
              <a:t>by </a:t>
            </a:r>
            <a:r>
              <a:rPr lang="en-GB" sz="2000" dirty="0"/>
              <a:t>Christina </a:t>
            </a:r>
            <a:r>
              <a:rPr lang="en-GB" sz="2000" dirty="0" smtClean="0"/>
              <a:t>Arvanitaki</a:t>
            </a:r>
          </a:p>
          <a:p>
            <a:pPr>
              <a:lnSpc>
                <a:spcPct val="80000"/>
              </a:lnSpc>
              <a:tabLst>
                <a:tab pos="2286000" algn="l"/>
              </a:tabLst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Any other Business and Closing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 by </a:t>
            </a:r>
            <a:r>
              <a:rPr lang="nl-NL" sz="2000" dirty="0">
                <a:ea typeface="Tahoma" pitchFamily="34" charset="0"/>
                <a:cs typeface="Tahoma" pitchFamily="34" charset="0"/>
              </a:rPr>
              <a:t>Jimmie Bradshaw </a:t>
            </a:r>
            <a:endParaRPr lang="en-US" sz="20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763688" y="1125885"/>
            <a:ext cx="676875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694512" cy="1143000"/>
          </a:xfrm>
        </p:spPr>
        <p:txBody>
          <a:bodyPr/>
          <a:lstStyle/>
          <a:p>
            <a:r>
              <a:rPr lang="en-GB" sz="3600" b="1" dirty="0" smtClean="0"/>
              <a:t>BAKE SALE REMINDERS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Sponsorship &amp; Events, Bake Sales</a:t>
            </a:r>
            <a:endParaRPr lang="en-US" sz="2000" dirty="0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739304" y="1844824"/>
            <a:ext cx="671860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5" name="Gruppe 4"/>
          <p:cNvGrpSpPr/>
          <p:nvPr/>
        </p:nvGrpSpPr>
        <p:grpSpPr>
          <a:xfrm>
            <a:off x="1739303" y="2132856"/>
            <a:ext cx="6718609" cy="3618309"/>
            <a:chOff x="1739303" y="2132856"/>
            <a:chExt cx="6718609" cy="3618309"/>
          </a:xfrm>
        </p:grpSpPr>
        <p:sp>
          <p:nvSpPr>
            <p:cNvPr id="2" name="Tekstboks 1"/>
            <p:cNvSpPr txBox="1"/>
            <p:nvPr/>
          </p:nvSpPr>
          <p:spPr>
            <a:xfrm>
              <a:off x="1739303" y="2132856"/>
              <a:ext cx="6718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PICK UP NO LATER THAN </a:t>
              </a:r>
              <a:r>
                <a:rPr lang="en-US" dirty="0" smtClean="0">
                  <a:solidFill>
                    <a:srgbClr val="C00000"/>
                  </a:solidFill>
                </a:rPr>
                <a:t>13:30 </a:t>
              </a:r>
              <a:r>
                <a:rPr lang="en-US" dirty="0">
                  <a:solidFill>
                    <a:srgbClr val="C00000"/>
                  </a:solidFill>
                </a:rPr>
                <a:t>(1:30 pm)</a:t>
              </a:r>
              <a:endParaRPr lang="da-DK" dirty="0">
                <a:solidFill>
                  <a:srgbClr val="C00000"/>
                </a:solidFill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1835696" y="4920168"/>
              <a:ext cx="65527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IN THE PRESS HALL IN FRONT OF LUNS THEATRE (ING BANK)</a:t>
              </a:r>
              <a:endParaRPr lang="da-DK" dirty="0"/>
            </a:p>
          </p:txBody>
        </p:sp>
        <p:pic>
          <p:nvPicPr>
            <p:cNvPr id="9" name="Billede 8" descr="13_30 - Analogu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7944" y="3069120"/>
              <a:ext cx="144000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1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48680"/>
            <a:ext cx="6694512" cy="1143000"/>
          </a:xfrm>
        </p:spPr>
        <p:txBody>
          <a:bodyPr/>
          <a:lstStyle/>
          <a:p>
            <a:r>
              <a:rPr lang="en-GB" sz="3600" b="1" dirty="0" smtClean="0"/>
              <a:t>BAKE SALE REMINDERS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Sponsorship &amp; Events, Bake Sales</a:t>
            </a:r>
            <a:endParaRPr lang="en-US" sz="2000" dirty="0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1739304" y="1844824"/>
            <a:ext cx="6718609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Tekstboks 1"/>
          <p:cNvSpPr txBox="1"/>
          <p:nvPr/>
        </p:nvSpPr>
        <p:spPr>
          <a:xfrm>
            <a:off x="1739303" y="2132856"/>
            <a:ext cx="6718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REMEMBER !</a:t>
            </a:r>
            <a:endParaRPr lang="da-DK" sz="3200" dirty="0">
              <a:solidFill>
                <a:srgbClr val="C0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600622" y="3524815"/>
            <a:ext cx="6984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LABEL </a:t>
            </a:r>
            <a:r>
              <a:rPr lang="en-US" dirty="0"/>
              <a:t>ALL SERVING DISHES/UTENSILS WITH 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C00000"/>
                </a:solidFill>
              </a:rPr>
              <a:t>NAME, PHONE NUMBER, NATION</a:t>
            </a:r>
          </a:p>
        </p:txBody>
      </p:sp>
    </p:spTree>
    <p:extLst>
      <p:ext uri="{BB962C8B-B14F-4D97-AF65-F5344CB8AC3E}">
        <p14:creationId xmlns:p14="http://schemas.microsoft.com/office/powerpoint/2010/main" val="8429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6525"/>
            <a:ext cx="6487616" cy="1224136"/>
          </a:xfrm>
        </p:spPr>
        <p:txBody>
          <a:bodyPr/>
          <a:lstStyle/>
          <a:p>
            <a:r>
              <a:rPr lang="en-GB" sz="2800" b="1" dirty="0">
                <a:solidFill>
                  <a:schemeClr val="accent2"/>
                </a:solidFill>
                <a:latin typeface="+mn-lt"/>
              </a:rPr>
              <a:t>Photo </a:t>
            </a:r>
            <a:r>
              <a:rPr lang="en-GB" sz="2800" b="1" dirty="0" smtClean="0">
                <a:solidFill>
                  <a:schemeClr val="accent2"/>
                </a:solidFill>
                <a:latin typeface="+mn-lt"/>
              </a:rPr>
              <a:t>exhibition and Charity Sale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Dionysia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Leolei</a:t>
            </a:r>
            <a:r>
              <a:rPr lang="en-US" sz="2000" dirty="0">
                <a:solidFill>
                  <a:schemeClr val="accent2"/>
                </a:solidFill>
              </a:rPr>
              <a:t>, </a:t>
            </a:r>
            <a:r>
              <a:rPr lang="en-US" sz="2000" dirty="0" smtClean="0">
                <a:solidFill>
                  <a:schemeClr val="accent2"/>
                </a:solidFill>
              </a:rPr>
              <a:t>Sponsorship &amp; Events, Bake Sales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>
            <a:off x="1828800" y="1456209"/>
            <a:ext cx="6516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4211960" y="396789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800" b="0" dirty="0"/>
          </a:p>
        </p:txBody>
      </p:sp>
      <p:pic>
        <p:nvPicPr>
          <p:cNvPr id="4100" name="Picture 4" descr="http://t2.gstatic.com/images?q=tbn:ANd9GcRRbT6va6bNGmEMqhz009TT7atIXI6d3T0VXI_tSeFXlqvF_AA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2" y="1988840"/>
            <a:ext cx="8616817" cy="385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 bwMode="auto">
          <a:xfrm>
            <a:off x="559959" y="2434588"/>
            <a:ext cx="6604329" cy="1405265"/>
          </a:xfrm>
          <a:prstGeom prst="rect">
            <a:avLst/>
          </a:prstGeom>
          <a:solidFill>
            <a:schemeClr val="bg1">
              <a:alpha val="82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Photo exhibition by…….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24-26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th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of June 2014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  </a:t>
            </a:r>
          </a:p>
        </p:txBody>
      </p:sp>
      <p:sp>
        <p:nvSpPr>
          <p:cNvPr id="2" name="Ορθογώνιο 1"/>
          <p:cNvSpPr/>
          <p:nvPr/>
        </p:nvSpPr>
        <p:spPr bwMode="auto">
          <a:xfrm>
            <a:off x="487606" y="4041549"/>
            <a:ext cx="5474808" cy="56758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Opening 24th of June 11:00 </a:t>
            </a:r>
          </a:p>
        </p:txBody>
      </p:sp>
    </p:spTree>
    <p:extLst>
      <p:ext uri="{BB962C8B-B14F-4D97-AF65-F5344CB8AC3E}">
        <p14:creationId xmlns:p14="http://schemas.microsoft.com/office/powerpoint/2010/main" val="37747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/>
          <a:lstStyle/>
          <a:p>
            <a:r>
              <a:rPr lang="en-US" dirty="0" smtClean="0"/>
              <a:t>Please turn in your charity lottery slips to Sabrina ASAP!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04664"/>
            <a:ext cx="7848600" cy="1521296"/>
          </a:xfrm>
        </p:spPr>
        <p:txBody>
          <a:bodyPr/>
          <a:lstStyle/>
          <a:p>
            <a:r>
              <a:rPr lang="en-GB" b="1" dirty="0" smtClean="0"/>
              <a:t>Photo Session</a:t>
            </a:r>
            <a:r>
              <a:rPr lang="en-GB" sz="2800" b="1" dirty="0" smtClean="0">
                <a:solidFill>
                  <a:schemeClr val="accent2"/>
                </a:solidFill>
              </a:rPr>
              <a:t/>
            </a:r>
            <a:br>
              <a:rPr lang="en-GB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/>
              <a:t>The Big Smile Time</a:t>
            </a:r>
            <a:endParaRPr lang="en-US" sz="2800" b="1" dirty="0"/>
          </a:p>
        </p:txBody>
      </p:sp>
      <p:sp>
        <p:nvSpPr>
          <p:cNvPr id="613379" name="Line 3"/>
          <p:cNvSpPr>
            <a:spLocks noChangeShapeType="1"/>
          </p:cNvSpPr>
          <p:nvPr/>
        </p:nvSpPr>
        <p:spPr bwMode="auto">
          <a:xfrm>
            <a:off x="1828800" y="1916832"/>
            <a:ext cx="6096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2996952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04664"/>
            <a:ext cx="7848600" cy="1521296"/>
          </a:xfrm>
        </p:spPr>
        <p:txBody>
          <a:bodyPr/>
          <a:lstStyle/>
          <a:p>
            <a:r>
              <a:rPr lang="en-GB" b="1" dirty="0" smtClean="0"/>
              <a:t>Coffee Break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US" sz="2800" b="1" dirty="0" smtClean="0"/>
              <a:t>15 min</a:t>
            </a:r>
            <a:endParaRPr lang="en-US" sz="2800" b="1" dirty="0"/>
          </a:p>
        </p:txBody>
      </p:sp>
      <p:sp>
        <p:nvSpPr>
          <p:cNvPr id="613379" name="Line 3"/>
          <p:cNvSpPr>
            <a:spLocks noChangeShapeType="1"/>
          </p:cNvSpPr>
          <p:nvPr/>
        </p:nvSpPr>
        <p:spPr bwMode="auto">
          <a:xfrm>
            <a:off x="1828800" y="1916832"/>
            <a:ext cx="6096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5" name="Billede 4" descr="kaffekop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4632" y="2493592"/>
            <a:ext cx="3024336" cy="2016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4653136"/>
            <a:ext cx="7784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Forte" panose="03060902040502070203" pitchFamily="66" charset="0"/>
              </a:rPr>
              <a:t>Thank you Portugal</a:t>
            </a:r>
          </a:p>
          <a:p>
            <a:pPr algn="ctr"/>
            <a:r>
              <a:rPr lang="en-US" sz="4000" dirty="0" smtClean="0">
                <a:latin typeface="Forte" panose="03060902040502070203" pitchFamily="66" charset="0"/>
              </a:rPr>
              <a:t>for providing snacks this morning!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1772072" y="1613944"/>
            <a:ext cx="6696744" cy="58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800" dirty="0" err="1" smtClean="0">
                <a:latin typeface="+mn-lt"/>
              </a:rPr>
              <a:t>Bazaar</a:t>
            </a:r>
            <a:r>
              <a:rPr lang="fr-FR" sz="2800" dirty="0" smtClean="0">
                <a:latin typeface="+mn-lt"/>
              </a:rPr>
              <a:t> 2014 | Preliminary Instructions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334"/>
            <a:ext cx="6487616" cy="1224136"/>
          </a:xfrm>
        </p:spPr>
        <p:txBody>
          <a:bodyPr/>
          <a:lstStyle/>
          <a:p>
            <a:r>
              <a:rPr lang="en-GB" sz="3600" b="1" dirty="0">
                <a:latin typeface="+mn-lt"/>
              </a:rPr>
              <a:t>Bazaar </a:t>
            </a:r>
            <a:r>
              <a:rPr lang="en-GB" sz="3600" b="1" dirty="0" smtClean="0">
                <a:latin typeface="+mn-lt"/>
              </a:rPr>
              <a:t>First Steps 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Emily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Michnay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- Bazaar Coordinator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>
            <a:off x="1828799" y="1446684"/>
            <a:ext cx="6480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2137445" y="2348880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Organizing your National Team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Finding sponsors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Sponsor letters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Tri-fold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Planning your stand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« Members Only » Section of Web Site</a:t>
            </a:r>
            <a:endParaRPr lang="da-DK" dirty="0" smtClean="0"/>
          </a:p>
          <a:p>
            <a:pPr>
              <a:buFont typeface="Arial" pitchFamily="34" charset="0"/>
              <a:buChar char="•"/>
            </a:pPr>
            <a:endParaRPr lang="da-DK" dirty="0"/>
          </a:p>
        </p:txBody>
      </p:sp>
      <p:pic>
        <p:nvPicPr>
          <p:cNvPr id="9" name="Billede 8" descr="imagesCAR1BY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9" y="2852937"/>
            <a:ext cx="1794035" cy="134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 bwMode="auto">
          <a:xfrm>
            <a:off x="2699792" y="5733256"/>
            <a:ext cx="4392488" cy="1008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046" t="54922" r="78225" b="12594"/>
          <a:stretch/>
        </p:blipFill>
        <p:spPr>
          <a:xfrm rot="675118">
            <a:off x="4196061" y="934368"/>
            <a:ext cx="3744417" cy="53724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992" t="16654" r="78350" b="51998"/>
          <a:stretch/>
        </p:blipFill>
        <p:spPr>
          <a:xfrm rot="20972894">
            <a:off x="1324033" y="1211978"/>
            <a:ext cx="3161290" cy="48172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334"/>
            <a:ext cx="6487616" cy="1224136"/>
          </a:xfrm>
        </p:spPr>
        <p:txBody>
          <a:bodyPr/>
          <a:lstStyle/>
          <a:p>
            <a:r>
              <a:rPr lang="en-GB" sz="3600" b="1" dirty="0">
                <a:latin typeface="+mn-lt"/>
              </a:rPr>
              <a:t>Bazaar </a:t>
            </a:r>
            <a:r>
              <a:rPr lang="en-GB" sz="3600" b="1" dirty="0" smtClean="0">
                <a:latin typeface="+mn-lt"/>
              </a:rPr>
              <a:t>First Steps 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Emily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Michnay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- Bazaar Coordinator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24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61" name="Rectangle 9"/>
          <p:cNvSpPr>
            <a:spLocks noChangeArrowheads="1"/>
          </p:cNvSpPr>
          <p:nvPr/>
        </p:nvSpPr>
        <p:spPr bwMode="auto">
          <a:xfrm>
            <a:off x="2286000" y="5943600"/>
            <a:ext cx="5410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12357" name="Rectangle 5"/>
          <p:cNvSpPr>
            <a:spLocks noChangeArrowheads="1"/>
          </p:cNvSpPr>
          <p:nvPr/>
        </p:nvSpPr>
        <p:spPr bwMode="auto">
          <a:xfrm>
            <a:off x="0" y="0"/>
            <a:ext cx="1905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12358" name="Text Box 6"/>
          <p:cNvSpPr txBox="1">
            <a:spLocks noChangeArrowheads="1"/>
          </p:cNvSpPr>
          <p:nvPr/>
        </p:nvSpPr>
        <p:spPr bwMode="auto">
          <a:xfrm>
            <a:off x="3802297" y="1981200"/>
            <a:ext cx="241604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>
                <a:latin typeface="+mn-lt"/>
              </a:rPr>
              <a:t>Albania</a:t>
            </a:r>
          </a:p>
          <a:p>
            <a:r>
              <a:rPr lang="en-US" sz="1600" b="0" dirty="0" smtClean="0">
                <a:latin typeface="+mn-lt"/>
              </a:rPr>
              <a:t>Artist </a:t>
            </a:r>
            <a:r>
              <a:rPr lang="en-US" sz="1600" b="0" dirty="0">
                <a:latin typeface="+mn-lt"/>
              </a:rPr>
              <a:t>Corner</a:t>
            </a:r>
          </a:p>
          <a:p>
            <a:r>
              <a:rPr lang="en-US" sz="1600" b="0" dirty="0" smtClean="0">
                <a:latin typeface="+mn-lt"/>
              </a:rPr>
              <a:t>Austria</a:t>
            </a:r>
          </a:p>
          <a:p>
            <a:r>
              <a:rPr lang="en-US" sz="1600" b="0" dirty="0" smtClean="0">
                <a:latin typeface="+mn-lt"/>
              </a:rPr>
              <a:t>Azerbaijan</a:t>
            </a:r>
          </a:p>
          <a:p>
            <a:r>
              <a:rPr lang="en-US" sz="1600" b="0" dirty="0" smtClean="0">
                <a:latin typeface="+mn-lt"/>
              </a:rPr>
              <a:t>Bosnia </a:t>
            </a:r>
            <a:r>
              <a:rPr lang="en-US" sz="1600" b="0" dirty="0">
                <a:latin typeface="+mn-lt"/>
              </a:rPr>
              <a:t>and Herzegovina</a:t>
            </a:r>
          </a:p>
          <a:p>
            <a:r>
              <a:rPr lang="en-US" sz="1600" b="0" dirty="0" smtClean="0">
                <a:latin typeface="+mn-lt"/>
              </a:rPr>
              <a:t>Bulgaria</a:t>
            </a:r>
          </a:p>
          <a:p>
            <a:r>
              <a:rPr lang="en-US" sz="1600" b="0" dirty="0" smtClean="0">
                <a:latin typeface="+mn-lt"/>
              </a:rPr>
              <a:t>Canada</a:t>
            </a:r>
            <a:endParaRPr lang="en-US" sz="1600" b="0" dirty="0">
              <a:latin typeface="+mn-lt"/>
            </a:endParaRPr>
          </a:p>
          <a:p>
            <a:r>
              <a:rPr lang="en-US" sz="1600" b="0" dirty="0" smtClean="0">
                <a:latin typeface="+mn-lt"/>
              </a:rPr>
              <a:t>Czech </a:t>
            </a:r>
            <a:r>
              <a:rPr lang="en-US" sz="1600" b="0" dirty="0">
                <a:latin typeface="+mn-lt"/>
              </a:rPr>
              <a:t>Republic</a:t>
            </a:r>
          </a:p>
          <a:p>
            <a:r>
              <a:rPr lang="en-US" sz="1600" b="0" dirty="0" smtClean="0">
                <a:latin typeface="+mn-lt"/>
              </a:rPr>
              <a:t>Estonia</a:t>
            </a:r>
            <a:endParaRPr lang="en-US" sz="1600" b="0" dirty="0">
              <a:latin typeface="+mn-lt"/>
            </a:endParaRPr>
          </a:p>
          <a:p>
            <a:r>
              <a:rPr lang="en-US" sz="1600" b="0" dirty="0" smtClean="0">
                <a:latin typeface="+mn-lt"/>
              </a:rPr>
              <a:t>France</a:t>
            </a:r>
          </a:p>
          <a:p>
            <a:r>
              <a:rPr lang="en-US" sz="1600" b="0" dirty="0" smtClean="0">
                <a:latin typeface="+mn-lt"/>
              </a:rPr>
              <a:t>Georgia</a:t>
            </a:r>
            <a:endParaRPr lang="en-US" sz="1600" b="0" dirty="0">
              <a:latin typeface="+mn-lt"/>
            </a:endParaRPr>
          </a:p>
          <a:p>
            <a:r>
              <a:rPr lang="en-US" sz="1600" b="0" dirty="0">
                <a:latin typeface="+mn-lt"/>
              </a:rPr>
              <a:t>Germany</a:t>
            </a:r>
          </a:p>
          <a:p>
            <a:r>
              <a:rPr lang="en-US" sz="1600" b="0" dirty="0" smtClean="0">
                <a:latin typeface="+mn-lt"/>
              </a:rPr>
              <a:t>Iceland</a:t>
            </a:r>
            <a:endParaRPr lang="en-US" sz="1600" b="0" dirty="0">
              <a:latin typeface="+mn-lt"/>
            </a:endParaRPr>
          </a:p>
          <a:p>
            <a:r>
              <a:rPr lang="en-US" sz="1600" b="0" dirty="0" smtClean="0">
                <a:latin typeface="+mn-lt"/>
              </a:rPr>
              <a:t>Latvia</a:t>
            </a:r>
            <a:endParaRPr lang="en-US" sz="1600" b="0" dirty="0">
              <a:latin typeface="+mn-lt"/>
            </a:endParaRPr>
          </a:p>
        </p:txBody>
      </p:sp>
      <p:sp>
        <p:nvSpPr>
          <p:cNvPr id="612359" name="Text Box 7"/>
          <p:cNvSpPr txBox="1">
            <a:spLocks noChangeArrowheads="1"/>
          </p:cNvSpPr>
          <p:nvPr/>
        </p:nvSpPr>
        <p:spPr bwMode="auto">
          <a:xfrm>
            <a:off x="6324600" y="1981200"/>
            <a:ext cx="27432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 dirty="0" smtClean="0">
                <a:latin typeface="+mn-lt"/>
              </a:rPr>
              <a:t>Luxembourg</a:t>
            </a:r>
            <a:endParaRPr lang="en-US" sz="1600" b="0" dirty="0">
              <a:latin typeface="+mn-lt"/>
            </a:endParaRPr>
          </a:p>
          <a:p>
            <a:r>
              <a:rPr lang="en-US" sz="1600" b="0" dirty="0" smtClean="0">
                <a:latin typeface="+mn-lt"/>
              </a:rPr>
              <a:t>Montenegro</a:t>
            </a:r>
          </a:p>
          <a:p>
            <a:r>
              <a:rPr lang="en-US" sz="1600" b="0" dirty="0" smtClean="0">
                <a:latin typeface="+mn-lt"/>
              </a:rPr>
              <a:t>Norway	</a:t>
            </a:r>
          </a:p>
          <a:p>
            <a:r>
              <a:rPr lang="en-US" sz="1600" b="0" dirty="0" smtClean="0">
                <a:latin typeface="+mn-lt"/>
              </a:rPr>
              <a:t>Poland</a:t>
            </a:r>
            <a:endParaRPr lang="en-US" sz="1600" b="0" dirty="0">
              <a:latin typeface="+mn-lt"/>
            </a:endParaRPr>
          </a:p>
          <a:p>
            <a:r>
              <a:rPr lang="en-US" sz="1600" b="0" dirty="0" smtClean="0">
                <a:latin typeface="+mn-lt"/>
              </a:rPr>
              <a:t>Serbia</a:t>
            </a:r>
          </a:p>
          <a:p>
            <a:r>
              <a:rPr lang="en-US" sz="1600" b="0" dirty="0" smtClean="0">
                <a:latin typeface="+mn-lt"/>
              </a:rPr>
              <a:t>Spain</a:t>
            </a:r>
            <a:endParaRPr lang="en-US" sz="1600" b="0" dirty="0">
              <a:latin typeface="+mn-lt"/>
            </a:endParaRPr>
          </a:p>
          <a:p>
            <a:r>
              <a:rPr lang="en-US" sz="1600" b="0" dirty="0" smtClean="0">
                <a:latin typeface="+mn-lt"/>
              </a:rPr>
              <a:t>Sweden</a:t>
            </a:r>
          </a:p>
          <a:p>
            <a:r>
              <a:rPr lang="en-US" sz="1600" b="0" dirty="0" smtClean="0">
                <a:latin typeface="+mn-lt"/>
              </a:rPr>
              <a:t>Tajikistan</a:t>
            </a:r>
            <a:endParaRPr lang="en-US" sz="1600" b="0" dirty="0">
              <a:latin typeface="+mn-lt"/>
            </a:endParaRPr>
          </a:p>
          <a:p>
            <a:r>
              <a:rPr lang="en-US" sz="1600" b="0" dirty="0">
                <a:latin typeface="+mn-lt"/>
              </a:rPr>
              <a:t>t</a:t>
            </a:r>
            <a:r>
              <a:rPr lang="en-US" sz="1600" b="0" dirty="0" smtClean="0">
                <a:latin typeface="+mn-lt"/>
              </a:rPr>
              <a:t>he </a:t>
            </a:r>
            <a:r>
              <a:rPr lang="en-US" sz="1600" b="0" dirty="0">
                <a:latin typeface="+mn-lt"/>
              </a:rPr>
              <a:t>f</a:t>
            </a:r>
            <a:r>
              <a:rPr lang="en-US" sz="1600" b="0" dirty="0" smtClean="0">
                <a:latin typeface="+mn-lt"/>
              </a:rPr>
              <a:t>ormer </a:t>
            </a:r>
            <a:r>
              <a:rPr lang="en-US" sz="1600" b="0" dirty="0">
                <a:latin typeface="+mn-lt"/>
              </a:rPr>
              <a:t>Yugoslav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  Republic of </a:t>
            </a:r>
            <a:r>
              <a:rPr lang="en-US" sz="1600" b="0" dirty="0" smtClean="0">
                <a:latin typeface="+mn-lt"/>
              </a:rPr>
              <a:t>Macedonia*</a:t>
            </a:r>
            <a:endParaRPr lang="en-US" sz="1600" b="0" dirty="0">
              <a:latin typeface="+mn-lt"/>
            </a:endParaRPr>
          </a:p>
          <a:p>
            <a:r>
              <a:rPr lang="en-US" sz="1600" b="0" dirty="0" smtClean="0">
                <a:latin typeface="+mn-lt"/>
              </a:rPr>
              <a:t>Ukraine</a:t>
            </a:r>
            <a:endParaRPr lang="en-US" sz="1600" dirty="0">
              <a:latin typeface="+mn-lt"/>
            </a:endParaRPr>
          </a:p>
          <a:p>
            <a:r>
              <a:rPr lang="en-US" sz="1600" b="0" dirty="0" smtClean="0">
                <a:latin typeface="+mn-lt"/>
              </a:rPr>
              <a:t>United Kingdom</a:t>
            </a:r>
          </a:p>
          <a:p>
            <a:r>
              <a:rPr lang="en-US" sz="1600" b="0" dirty="0" smtClean="0">
                <a:latin typeface="+mn-lt"/>
              </a:rPr>
              <a:t>United States</a:t>
            </a:r>
            <a:endParaRPr lang="en-US" sz="1600" b="0" dirty="0">
              <a:latin typeface="+mn-lt"/>
            </a:endParaRPr>
          </a:p>
        </p:txBody>
      </p:sp>
      <p:sp>
        <p:nvSpPr>
          <p:cNvPr id="612360" name="Text Box 8"/>
          <p:cNvSpPr txBox="1">
            <a:spLocks noChangeArrowheads="1"/>
          </p:cNvSpPr>
          <p:nvPr/>
        </p:nvSpPr>
        <p:spPr bwMode="auto">
          <a:xfrm>
            <a:off x="3657600" y="276227"/>
            <a:ext cx="5105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Participation Questionnaire Needed from </a:t>
            </a:r>
            <a:br>
              <a:rPr lang="en-US" dirty="0"/>
            </a:br>
            <a:r>
              <a:rPr lang="en-US" dirty="0"/>
              <a:t>the Following </a:t>
            </a:r>
            <a:r>
              <a:rPr lang="en-US" dirty="0" smtClean="0"/>
              <a:t>Nations</a:t>
            </a:r>
          </a:p>
        </p:txBody>
      </p:sp>
      <p:sp>
        <p:nvSpPr>
          <p:cNvPr id="11" name="Line 1028"/>
          <p:cNvSpPr>
            <a:spLocks noChangeShapeType="1"/>
          </p:cNvSpPr>
          <p:nvPr/>
        </p:nvSpPr>
        <p:spPr bwMode="auto">
          <a:xfrm>
            <a:off x="3476290" y="1845887"/>
            <a:ext cx="532859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3" name="Eksplosion 2 2"/>
          <p:cNvSpPr/>
          <p:nvPr/>
        </p:nvSpPr>
        <p:spPr bwMode="auto">
          <a:xfrm>
            <a:off x="0" y="4268765"/>
            <a:ext cx="3779912" cy="2506513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bg2">
                <a:lumMod val="75000"/>
                <a:alpha val="81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Final Due Date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dirty="0" smtClean="0">
                <a:solidFill>
                  <a:schemeClr val="bg1"/>
                </a:solidFill>
              </a:rPr>
              <a:t>17June</a:t>
            </a:r>
            <a:endParaRPr kumimoji="0" lang="da-DK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492" t="15547" r="76565" b="50984"/>
          <a:stretch/>
        </p:blipFill>
        <p:spPr>
          <a:xfrm>
            <a:off x="91648" y="58744"/>
            <a:ext cx="3169013" cy="3990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8112" y="6624597"/>
            <a:ext cx="43524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*Turkey </a:t>
            </a:r>
            <a:r>
              <a:rPr lang="en-US" sz="900" dirty="0"/>
              <a:t>recognizes the Republic of Macedonia with its constitutional name.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293673" y="5949931"/>
            <a:ext cx="510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Questionnaires Received: 17</a:t>
            </a:r>
          </a:p>
        </p:txBody>
      </p:sp>
    </p:spTree>
    <p:extLst>
      <p:ext uri="{BB962C8B-B14F-4D97-AF65-F5344CB8AC3E}">
        <p14:creationId xmlns:p14="http://schemas.microsoft.com/office/powerpoint/2010/main" val="940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334"/>
            <a:ext cx="6487616" cy="1224136"/>
          </a:xfrm>
        </p:spPr>
        <p:txBody>
          <a:bodyPr/>
          <a:lstStyle/>
          <a:p>
            <a:r>
              <a:rPr lang="en-GB" sz="3600" b="1" dirty="0" smtClean="0">
                <a:latin typeface="+mn-lt"/>
              </a:rPr>
              <a:t>Participation Questionnaire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Emily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Michnay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- Bazaar Coordinator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>
            <a:off x="1828799" y="1446684"/>
            <a:ext cx="6480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1684063" y="2132856"/>
            <a:ext cx="6624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Participation Options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National Stand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Restaurant Stand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Tombola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New Location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Kitchen Space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44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en-US" dirty="0" smtClean="0"/>
              <a:t>Major General </a:t>
            </a:r>
            <a:r>
              <a:rPr lang="en-US" dirty="0" err="1" smtClean="0"/>
              <a:t>Mojsilovic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026817"/>
            <a:ext cx="6400800" cy="1752600"/>
          </a:xfrm>
        </p:spPr>
        <p:txBody>
          <a:bodyPr/>
          <a:lstStyle/>
          <a:p>
            <a:r>
              <a:rPr lang="en-US" dirty="0" smtClean="0"/>
              <a:t>Serbian Military Representative</a:t>
            </a:r>
          </a:p>
          <a:p>
            <a:endParaRPr lang="en-US" dirty="0"/>
          </a:p>
          <a:p>
            <a:r>
              <a:rPr lang="en-US" dirty="0" err="1" smtClean="0"/>
              <a:t>Biljana</a:t>
            </a:r>
            <a:r>
              <a:rPr lang="en-US" dirty="0" smtClean="0"/>
              <a:t> </a:t>
            </a:r>
            <a:r>
              <a:rPr lang="en-US" dirty="0" err="1" smtClean="0"/>
              <a:t>Marilovic</a:t>
            </a:r>
            <a:endParaRPr lang="en-US" dirty="0" smtClean="0"/>
          </a:p>
          <a:p>
            <a:r>
              <a:rPr lang="en-US" sz="2400" dirty="0" smtClean="0"/>
              <a:t>NCB Assistant Treasurer &amp; Consular in </a:t>
            </a:r>
            <a:r>
              <a:rPr lang="en-US" sz="2400" dirty="0" err="1" smtClean="0"/>
              <a:t>BiH</a:t>
            </a:r>
            <a:r>
              <a:rPr lang="en-US" sz="2400" dirty="0" smtClean="0"/>
              <a:t> Mission to NATO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14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1724448" y="1632992"/>
            <a:ext cx="72391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800" dirty="0" err="1" smtClean="0">
                <a:latin typeface="+mn-lt"/>
              </a:rPr>
              <a:t>Bazaar</a:t>
            </a:r>
            <a:r>
              <a:rPr lang="fr-FR" sz="2800" dirty="0" smtClean="0">
                <a:latin typeface="+mn-lt"/>
              </a:rPr>
              <a:t> 2014 | Participation Questionnaire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1191"/>
            <a:ext cx="6919664" cy="1224136"/>
          </a:xfrm>
        </p:spPr>
        <p:txBody>
          <a:bodyPr/>
          <a:lstStyle/>
          <a:p>
            <a:r>
              <a:rPr lang="en-GB" sz="3600" b="1" dirty="0">
                <a:latin typeface="+mn-lt"/>
              </a:rPr>
              <a:t>Bazaar </a:t>
            </a:r>
            <a:r>
              <a:rPr lang="en-GB" sz="3600" b="1" dirty="0" smtClean="0">
                <a:latin typeface="+mn-lt"/>
              </a:rPr>
              <a:t>First Steps 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Emily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Michnay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- Bazaar Coordinator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>
            <a:off x="1828801" y="1469926"/>
            <a:ext cx="693338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1782739" y="2051323"/>
            <a:ext cx="693338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My </a:t>
            </a:r>
            <a:r>
              <a:rPr lang="en-US" sz="1600" dirty="0"/>
              <a:t>country wishes to participate in the </a:t>
            </a:r>
            <a:r>
              <a:rPr lang="en-US" sz="1600" dirty="0" smtClean="0"/>
              <a:t>2014 </a:t>
            </a:r>
            <a:r>
              <a:rPr lang="en-US" sz="1600" dirty="0"/>
              <a:t>NATO Charity Bazaar as follows: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a. National Stand </a:t>
            </a:r>
            <a:r>
              <a:rPr lang="en-US" sz="1600" dirty="0" smtClean="0">
                <a:solidFill>
                  <a:srgbClr val="C51F0D"/>
                </a:solidFill>
              </a:rPr>
              <a:t>Yes/No</a:t>
            </a:r>
            <a:endParaRPr lang="en-US" sz="1600" dirty="0">
              <a:solidFill>
                <a:srgbClr val="C51F0D"/>
              </a:solidFill>
            </a:endParaRPr>
          </a:p>
          <a:p>
            <a:r>
              <a:rPr lang="en-US" sz="1600" dirty="0" smtClean="0"/>
              <a:t>b. International </a:t>
            </a:r>
            <a:r>
              <a:rPr lang="en-US" sz="1600" dirty="0"/>
              <a:t>Restaurant </a:t>
            </a:r>
            <a:r>
              <a:rPr lang="en-US" sz="1600" dirty="0" smtClean="0"/>
              <a:t>Stand </a:t>
            </a:r>
            <a:r>
              <a:rPr lang="en-US" sz="1600" dirty="0" smtClean="0">
                <a:solidFill>
                  <a:srgbClr val="C51F0D"/>
                </a:solidFill>
              </a:rPr>
              <a:t>Yes/No</a:t>
            </a:r>
            <a:endParaRPr lang="en-US" sz="1600" dirty="0">
              <a:solidFill>
                <a:srgbClr val="C51F0D"/>
              </a:solidFill>
            </a:endParaRPr>
          </a:p>
          <a:p>
            <a:r>
              <a:rPr lang="en-US" sz="1600" dirty="0" smtClean="0"/>
              <a:t>c. International Tombola </a:t>
            </a:r>
            <a:r>
              <a:rPr lang="en-US" sz="1600" dirty="0" smtClean="0">
                <a:solidFill>
                  <a:srgbClr val="C51F0D"/>
                </a:solidFill>
              </a:rPr>
              <a:t>Yes/No</a:t>
            </a:r>
            <a:endParaRPr lang="en-US" sz="1600" dirty="0">
              <a:solidFill>
                <a:srgbClr val="C51F0D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2. If </a:t>
            </a:r>
            <a:r>
              <a:rPr lang="en-US" sz="1600" dirty="0"/>
              <a:t>you cannot commit to your country’s participation in one of the above at this time, when might we receive final commitment? </a:t>
            </a:r>
          </a:p>
          <a:p>
            <a:r>
              <a:rPr lang="en-US" sz="1600" dirty="0"/>
              <a:t>Date</a:t>
            </a:r>
            <a:r>
              <a:rPr lang="en-US" sz="1600" dirty="0" smtClean="0"/>
              <a:t>: </a:t>
            </a:r>
            <a:r>
              <a:rPr lang="en-US" sz="1600" dirty="0" smtClean="0">
                <a:solidFill>
                  <a:srgbClr val="C51F0D"/>
                </a:solidFill>
              </a:rPr>
              <a:t>?</a:t>
            </a:r>
            <a:r>
              <a:rPr lang="en-US" sz="1600" dirty="0"/>
              <a:t>	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3. My </a:t>
            </a:r>
            <a:r>
              <a:rPr lang="en-US" sz="1600" dirty="0"/>
              <a:t>country wishes to </a:t>
            </a:r>
            <a:r>
              <a:rPr lang="en-US" sz="1600" dirty="0">
                <a:solidFill>
                  <a:srgbClr val="C51F0D"/>
                </a:solidFill>
              </a:rPr>
              <a:t>ONLY </a:t>
            </a:r>
            <a:r>
              <a:rPr lang="en-US" sz="1600" dirty="0"/>
              <a:t>participate in the International Tombola (no national stand / no stand in the International </a:t>
            </a:r>
            <a:r>
              <a:rPr lang="en-US" sz="1600" dirty="0" smtClean="0"/>
              <a:t>Restaurant) </a:t>
            </a:r>
            <a:r>
              <a:rPr lang="en-US" sz="1600" dirty="0" smtClean="0">
                <a:solidFill>
                  <a:srgbClr val="C51F0D"/>
                </a:solidFill>
              </a:rPr>
              <a:t>Yes</a:t>
            </a:r>
            <a:endParaRPr lang="en-US" sz="1600" dirty="0">
              <a:solidFill>
                <a:srgbClr val="C51F0D"/>
              </a:solidFill>
            </a:endParaRPr>
          </a:p>
          <a:p>
            <a:endParaRPr lang="da-DK" sz="1600" dirty="0" smtClean="0"/>
          </a:p>
          <a:p>
            <a:r>
              <a:rPr lang="en-GB" sz="1600" dirty="0">
                <a:solidFill>
                  <a:srgbClr val="C51F0D"/>
                </a:solidFill>
              </a:rPr>
              <a:t>Please return this questionnaire </a:t>
            </a:r>
            <a:r>
              <a:rPr lang="en-GB" sz="1600" dirty="0"/>
              <a:t>at the </a:t>
            </a:r>
            <a:r>
              <a:rPr lang="en-GB" sz="1600" dirty="0" smtClean="0"/>
              <a:t>20 </a:t>
            </a:r>
            <a:r>
              <a:rPr lang="en-GB" sz="1600" dirty="0"/>
              <a:t>May or </a:t>
            </a:r>
            <a:r>
              <a:rPr lang="en-GB" sz="1600" dirty="0" smtClean="0"/>
              <a:t>17 </a:t>
            </a:r>
            <a:r>
              <a:rPr lang="en-GB" sz="1600" dirty="0"/>
              <a:t>June General Meetings, or e-mail it to </a:t>
            </a:r>
            <a:r>
              <a:rPr lang="en-GB" sz="1600" u="sng" dirty="0" smtClean="0">
                <a:solidFill>
                  <a:srgbClr val="C51F0D"/>
                </a:solidFill>
              </a:rPr>
              <a:t>coordinator@natocharitybazaar.org</a:t>
            </a:r>
            <a:endParaRPr lang="da-DK" sz="1600" dirty="0">
              <a:solidFill>
                <a:srgbClr val="C51F0D"/>
              </a:solidFill>
            </a:endParaRPr>
          </a:p>
          <a:p>
            <a:endParaRPr lang="da-DK" sz="1600" dirty="0"/>
          </a:p>
        </p:txBody>
      </p:sp>
      <p:pic>
        <p:nvPicPr>
          <p:cNvPr id="9" name="Billede 8" descr="imagesCAR1BY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3573016"/>
            <a:ext cx="1313363" cy="9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1724448" y="1632992"/>
            <a:ext cx="72391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800" dirty="0" err="1" smtClean="0">
                <a:latin typeface="+mn-lt"/>
              </a:rPr>
              <a:t>Bazaar</a:t>
            </a:r>
            <a:r>
              <a:rPr lang="fr-FR" sz="2800" dirty="0" smtClean="0">
                <a:latin typeface="+mn-lt"/>
              </a:rPr>
              <a:t> 2014 | Participation Questionnaire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1191"/>
            <a:ext cx="6919664" cy="1224136"/>
          </a:xfrm>
        </p:spPr>
        <p:txBody>
          <a:bodyPr/>
          <a:lstStyle/>
          <a:p>
            <a:r>
              <a:rPr lang="en-GB" sz="3600" b="1" dirty="0">
                <a:latin typeface="+mn-lt"/>
              </a:rPr>
              <a:t>Bazaar </a:t>
            </a:r>
            <a:r>
              <a:rPr lang="en-GB" sz="3600" b="1" dirty="0" smtClean="0">
                <a:latin typeface="+mn-lt"/>
              </a:rPr>
              <a:t>First Steps 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Emily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Michnay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- Bazaar Coordinator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>
            <a:off x="1828801" y="1469926"/>
            <a:ext cx="693338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1782739" y="2051323"/>
            <a:ext cx="69333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4. My </a:t>
            </a:r>
            <a:r>
              <a:rPr lang="en-US" sz="1600" dirty="0"/>
              <a:t>country </a:t>
            </a:r>
            <a:r>
              <a:rPr lang="en-GB" sz="1600" dirty="0"/>
              <a:t>is interested in a different stand location at the </a:t>
            </a:r>
            <a:r>
              <a:rPr lang="en-GB" sz="1600" dirty="0" smtClean="0"/>
              <a:t>bazaar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5. </a:t>
            </a:r>
            <a:r>
              <a:rPr lang="en-GB" sz="1600" dirty="0"/>
              <a:t>My country is interested in kitchen </a:t>
            </a:r>
            <a:r>
              <a:rPr lang="en-GB" sz="1600" dirty="0" smtClean="0"/>
              <a:t>space  </a:t>
            </a:r>
            <a:r>
              <a:rPr lang="en-US" sz="1600" dirty="0">
                <a:solidFill>
                  <a:srgbClr val="C51F0D"/>
                </a:solidFill>
              </a:rPr>
              <a:t>Yes/No</a:t>
            </a:r>
          </a:p>
          <a:p>
            <a:pPr lvl="0"/>
            <a:endParaRPr lang="en-US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da-DK" sz="1600" dirty="0" smtClean="0"/>
          </a:p>
          <a:p>
            <a:r>
              <a:rPr lang="en-GB" sz="1600" dirty="0">
                <a:solidFill>
                  <a:srgbClr val="C51F0D"/>
                </a:solidFill>
              </a:rPr>
              <a:t>Please return this questionnaire </a:t>
            </a:r>
            <a:r>
              <a:rPr lang="en-GB" sz="1600" dirty="0"/>
              <a:t>at the </a:t>
            </a:r>
            <a:r>
              <a:rPr lang="en-GB" sz="1600" dirty="0" smtClean="0"/>
              <a:t>20 </a:t>
            </a:r>
            <a:r>
              <a:rPr lang="en-GB" sz="1600" dirty="0"/>
              <a:t>May or </a:t>
            </a:r>
            <a:r>
              <a:rPr lang="en-GB" sz="1600" dirty="0" smtClean="0"/>
              <a:t>17 </a:t>
            </a:r>
            <a:r>
              <a:rPr lang="en-GB" sz="1600" dirty="0"/>
              <a:t>June General Meetings, or e-mail it to </a:t>
            </a:r>
            <a:r>
              <a:rPr lang="en-GB" sz="1600" u="sng" dirty="0" smtClean="0">
                <a:solidFill>
                  <a:srgbClr val="C51F0D"/>
                </a:solidFill>
              </a:rPr>
              <a:t>coordinator@natocharitybazaar.org</a:t>
            </a:r>
            <a:endParaRPr lang="da-DK" sz="1600" dirty="0">
              <a:solidFill>
                <a:srgbClr val="C51F0D"/>
              </a:solidFill>
            </a:endParaRPr>
          </a:p>
          <a:p>
            <a:endParaRPr lang="da-DK" sz="1600" dirty="0"/>
          </a:p>
        </p:txBody>
      </p:sp>
      <p:pic>
        <p:nvPicPr>
          <p:cNvPr id="9" name="Billede 8" descr="imagesCAR1BY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3573016"/>
            <a:ext cx="1313363" cy="9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1772072" y="1613944"/>
            <a:ext cx="6696744" cy="58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800" dirty="0" err="1" smtClean="0">
                <a:latin typeface="+mn-lt"/>
              </a:rPr>
              <a:t>Bazaar</a:t>
            </a:r>
            <a:r>
              <a:rPr lang="fr-FR" sz="2800" dirty="0" smtClean="0">
                <a:latin typeface="+mn-lt"/>
              </a:rPr>
              <a:t> 2014 | Entertainment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334"/>
            <a:ext cx="6487616" cy="1224136"/>
          </a:xfrm>
        </p:spPr>
        <p:txBody>
          <a:bodyPr/>
          <a:lstStyle/>
          <a:p>
            <a:r>
              <a:rPr lang="en-GB" sz="3600" b="1" dirty="0" smtClean="0">
                <a:latin typeface="+mn-lt"/>
              </a:rPr>
              <a:t>Stage Manager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Emily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Michnay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- Bazaar Coordinator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>
            <a:off x="1828799" y="1446684"/>
            <a:ext cx="6480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1816646" y="2132856"/>
            <a:ext cx="662473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Stage Manager: 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	</a:t>
            </a:r>
            <a:r>
              <a:rPr lang="en-US" sz="3600" u="sng" dirty="0" smtClean="0">
                <a:solidFill>
                  <a:srgbClr val="C00000"/>
                </a:solidFill>
              </a:rPr>
              <a:t>Stage Manager Needed! </a:t>
            </a:r>
            <a:endParaRPr lang="en-US" sz="3600" u="sng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 Please see Jimmie Bradshaw if you or someone you know is interested!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rgbClr val="C00000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2200" dirty="0" smtClean="0">
              <a:solidFill>
                <a:srgbClr val="C00000"/>
              </a:solidFill>
            </a:endParaRPr>
          </a:p>
          <a:p>
            <a:endParaRPr lang="en-US" sz="2200" dirty="0" smtClean="0"/>
          </a:p>
          <a:p>
            <a:endParaRPr lang="da-DK" sz="2200" dirty="0" smtClean="0"/>
          </a:p>
          <a:p>
            <a:pPr>
              <a:buFont typeface="Arial" pitchFamily="34" charset="0"/>
              <a:buChar char="•"/>
            </a:pP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18066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1772072" y="1613944"/>
            <a:ext cx="6696744" cy="58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2800" dirty="0" err="1" smtClean="0">
                <a:latin typeface="+mn-lt"/>
              </a:rPr>
              <a:t>Bazaar</a:t>
            </a:r>
            <a:r>
              <a:rPr lang="fr-FR" sz="2800" dirty="0" smtClean="0">
                <a:latin typeface="+mn-lt"/>
              </a:rPr>
              <a:t> 2014 | Preliminary Instructions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334"/>
            <a:ext cx="6487616" cy="1224136"/>
          </a:xfrm>
        </p:spPr>
        <p:txBody>
          <a:bodyPr/>
          <a:lstStyle/>
          <a:p>
            <a:r>
              <a:rPr lang="en-GB" sz="3600" b="1" dirty="0">
                <a:latin typeface="+mn-lt"/>
              </a:rPr>
              <a:t>Bazaar </a:t>
            </a:r>
            <a:r>
              <a:rPr lang="en-GB" sz="3600" b="1" dirty="0" smtClean="0">
                <a:latin typeface="+mn-lt"/>
              </a:rPr>
              <a:t>First Steps 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Emily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Michnay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- Bazaar Coordinator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>
            <a:off x="1828799" y="1446684"/>
            <a:ext cx="6480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1816646" y="2132856"/>
            <a:ext cx="66247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Entertainment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We are looking for </a:t>
            </a:r>
            <a:r>
              <a:rPr lang="en-US" sz="2200" dirty="0"/>
              <a:t>music or dance groups from your country to perform at the bazaar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r>
              <a:rPr lang="en-US" sz="2200" dirty="0" smtClean="0">
                <a:solidFill>
                  <a:srgbClr val="C00000"/>
                </a:solidFill>
              </a:rPr>
              <a:t>coordinator@natocharitybazaar.org </a:t>
            </a:r>
            <a:br>
              <a:rPr lang="en-US" sz="2200" dirty="0" smtClean="0">
                <a:solidFill>
                  <a:srgbClr val="C00000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Subject:</a:t>
            </a:r>
            <a:r>
              <a:rPr lang="en-US" sz="2200" dirty="0" smtClean="0">
                <a:solidFill>
                  <a:srgbClr val="C00000"/>
                </a:solidFill>
              </a:rPr>
              <a:t> Entertainment</a:t>
            </a:r>
          </a:p>
          <a:p>
            <a:pPr lvl="1"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Stage Manager: </a:t>
            </a:r>
            <a:r>
              <a:rPr lang="en-US" sz="2200" dirty="0" smtClean="0">
                <a:solidFill>
                  <a:srgbClr val="C00000"/>
                </a:solidFill>
              </a:rPr>
              <a:t>Stage Manager Needed!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>
              <a:solidFill>
                <a:srgbClr val="C00000"/>
              </a:solidFill>
            </a:endParaRPr>
          </a:p>
          <a:p>
            <a:endParaRPr lang="en-US" sz="2200" dirty="0" smtClean="0"/>
          </a:p>
          <a:p>
            <a:endParaRPr lang="da-DK" sz="2200" dirty="0" smtClean="0"/>
          </a:p>
          <a:p>
            <a:pPr>
              <a:buFont typeface="Arial" pitchFamily="34" charset="0"/>
              <a:buChar char="•"/>
            </a:pP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8008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2514600" y="5562600"/>
            <a:ext cx="28956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48680"/>
            <a:ext cx="6096000" cy="1143000"/>
          </a:xfrm>
        </p:spPr>
        <p:txBody>
          <a:bodyPr/>
          <a:lstStyle/>
          <a:p>
            <a:r>
              <a:rPr lang="en-GB" sz="3600" b="1" dirty="0">
                <a:latin typeface="+mn-lt"/>
              </a:rPr>
              <a:t>Web Site Reminder </a:t>
            </a:r>
            <a:r>
              <a:rPr lang="en-GB" sz="2800" b="1" dirty="0">
                <a:solidFill>
                  <a:schemeClr val="accent2"/>
                </a:solidFill>
              </a:rPr>
              <a:t/>
            </a:r>
            <a:br>
              <a:rPr lang="en-GB" sz="2800" b="1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16832"/>
            <a:ext cx="6096000" cy="685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C00000"/>
                </a:solidFill>
              </a:rPr>
              <a:t>www.natocharitybazaar.org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96644" name="Line 4"/>
          <p:cNvSpPr>
            <a:spLocks noChangeShapeType="1"/>
          </p:cNvSpPr>
          <p:nvPr/>
        </p:nvSpPr>
        <p:spPr bwMode="auto">
          <a:xfrm>
            <a:off x="1828800" y="1828800"/>
            <a:ext cx="6487616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07754"/>
            <a:ext cx="2906216" cy="207301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6649" name="AutoShape 9"/>
          <p:cNvSpPr>
            <a:spLocks noChangeArrowheads="1"/>
          </p:cNvSpPr>
          <p:nvPr/>
        </p:nvSpPr>
        <p:spPr bwMode="auto">
          <a:xfrm>
            <a:off x="5410202" y="3952107"/>
            <a:ext cx="2963367" cy="2823592"/>
          </a:xfrm>
          <a:prstGeom prst="upArrowCallout">
            <a:avLst>
              <a:gd name="adj1" fmla="val 28289"/>
              <a:gd name="adj2" fmla="val 28289"/>
              <a:gd name="adj3" fmla="val 16667"/>
              <a:gd name="adj4" fmla="val 66667"/>
            </a:avLst>
          </a:prstGeom>
          <a:solidFill>
            <a:schemeClr val="bg1"/>
          </a:solidFill>
          <a:ln w="412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User Name:</a:t>
            </a:r>
            <a:r>
              <a:rPr lang="en-US" sz="1400" b="0"/>
              <a:t> member</a:t>
            </a:r>
          </a:p>
          <a:p>
            <a:pPr algn="ctr"/>
            <a:r>
              <a:rPr lang="en-US" sz="1400"/>
              <a:t>Password:</a:t>
            </a:r>
            <a:r>
              <a:rPr lang="en-US" sz="1400" b="0"/>
              <a:t> member</a:t>
            </a:r>
          </a:p>
          <a:p>
            <a:pPr algn="ctr"/>
            <a:endParaRPr lang="en-US" sz="1400" b="0"/>
          </a:p>
          <a:p>
            <a:pPr algn="ctr"/>
            <a:r>
              <a:rPr lang="en-US" sz="1400"/>
              <a:t>User Name:</a:t>
            </a:r>
            <a:r>
              <a:rPr lang="en-US" sz="1400" b="0"/>
              <a:t> members</a:t>
            </a:r>
          </a:p>
          <a:p>
            <a:pPr algn="ctr"/>
            <a:r>
              <a:rPr lang="en-US" sz="1400"/>
              <a:t>Password:</a:t>
            </a:r>
            <a:r>
              <a:rPr lang="en-US" sz="1400" b="0"/>
              <a:t> members</a:t>
            </a:r>
          </a:p>
          <a:p>
            <a:pPr algn="ctr"/>
            <a:endParaRPr lang="en-US" sz="1400" b="0"/>
          </a:p>
          <a:p>
            <a:pPr algn="ctr"/>
            <a:r>
              <a:rPr lang="en-US" sz="1400"/>
              <a:t>User Name:</a:t>
            </a:r>
            <a:r>
              <a:rPr lang="en-US" sz="1400" b="0"/>
              <a:t> membre</a:t>
            </a:r>
          </a:p>
          <a:p>
            <a:pPr algn="ctr"/>
            <a:r>
              <a:rPr lang="en-US" sz="1400"/>
              <a:t>Password:</a:t>
            </a:r>
            <a:r>
              <a:rPr lang="en-US" sz="1400" b="0"/>
              <a:t> membre</a:t>
            </a:r>
            <a:endParaRPr lang="en-US" sz="200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3" y="2502421"/>
            <a:ext cx="5142843" cy="322131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88640"/>
            <a:ext cx="6559624" cy="1521296"/>
          </a:xfrm>
        </p:spPr>
        <p:txBody>
          <a:bodyPr/>
          <a:lstStyle/>
          <a:p>
            <a:r>
              <a:rPr lang="en-GB" sz="3600" b="1" dirty="0"/>
              <a:t>Charity Update </a:t>
            </a:r>
            <a:r>
              <a:rPr lang="en-GB" sz="3600" b="1" dirty="0" smtClean="0">
                <a:solidFill>
                  <a:schemeClr val="accent2"/>
                </a:solidFill>
              </a:rPr>
              <a:t/>
            </a:r>
            <a:br>
              <a:rPr lang="en-GB" sz="3600" b="1" dirty="0" smtClean="0">
                <a:solidFill>
                  <a:schemeClr val="accent2"/>
                </a:solidFill>
              </a:rPr>
            </a:br>
            <a:r>
              <a:rPr lang="en-US" sz="2000" dirty="0"/>
              <a:t>Sabrina </a:t>
            </a:r>
            <a:r>
              <a:rPr lang="en-US" sz="2000" dirty="0" smtClean="0"/>
              <a:t>Janssens &amp; </a:t>
            </a:r>
            <a:r>
              <a:rPr lang="en-US" sz="2000" dirty="0"/>
              <a:t>Julija Vejic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Charity Coordinators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13379" name="Line 3"/>
          <p:cNvSpPr>
            <a:spLocks noChangeShapeType="1"/>
          </p:cNvSpPr>
          <p:nvPr/>
        </p:nvSpPr>
        <p:spPr bwMode="auto">
          <a:xfrm>
            <a:off x="1828800" y="1700808"/>
            <a:ext cx="6559624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613383" name="Text Box 7"/>
          <p:cNvSpPr txBox="1">
            <a:spLocks noChangeArrowheads="1"/>
          </p:cNvSpPr>
          <p:nvPr/>
        </p:nvSpPr>
        <p:spPr bwMode="auto">
          <a:xfrm>
            <a:off x="1238251" y="1874540"/>
            <a:ext cx="71501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9300" lvl="1" indent="-292100">
              <a:buFontTx/>
              <a:buChar char="•"/>
            </a:pPr>
            <a:r>
              <a:rPr lang="en-GB" dirty="0" smtClean="0">
                <a:solidFill>
                  <a:schemeClr val="accent4"/>
                </a:solidFill>
              </a:rPr>
              <a:t>Status on received Charity Applications</a:t>
            </a:r>
            <a:endParaRPr lang="en-GB" dirty="0">
              <a:solidFill>
                <a:schemeClr val="accent4"/>
              </a:solidFill>
            </a:endParaRPr>
          </a:p>
          <a:p>
            <a:pPr marL="749300" lvl="1" indent="-292100">
              <a:buFontTx/>
              <a:buChar char="•"/>
            </a:pPr>
            <a:r>
              <a:rPr lang="en-GB" dirty="0" smtClean="0">
                <a:solidFill>
                  <a:schemeClr val="accent4"/>
                </a:solidFill>
              </a:rPr>
              <a:t>Explanation of Belgian Charity visits </a:t>
            </a:r>
          </a:p>
          <a:p>
            <a:pPr marL="749300" lvl="1" indent="-292100">
              <a:buFontTx/>
              <a:buChar char="•"/>
            </a:pPr>
            <a:r>
              <a:rPr lang="en-GB" dirty="0" smtClean="0">
                <a:solidFill>
                  <a:schemeClr val="accent4"/>
                </a:solidFill>
              </a:rPr>
              <a:t>Charity Visits Lottery - Result </a:t>
            </a:r>
          </a:p>
          <a:p>
            <a:pPr marL="749300" lvl="1" indent="-292100">
              <a:buFontTx/>
              <a:buChar char="•"/>
            </a:pPr>
            <a:r>
              <a:rPr lang="en-GB" dirty="0" smtClean="0">
                <a:solidFill>
                  <a:schemeClr val="accent4"/>
                </a:solidFill>
              </a:rPr>
              <a:t>Charity Selection Vote – September </a:t>
            </a:r>
            <a:r>
              <a:rPr lang="en-GB" dirty="0">
                <a:solidFill>
                  <a:schemeClr val="accent4"/>
                </a:solidFill>
              </a:rPr>
              <a:t>9</a:t>
            </a:r>
            <a:r>
              <a:rPr lang="en-GB" baseline="30000" dirty="0" smtClean="0">
                <a:solidFill>
                  <a:schemeClr val="accent4"/>
                </a:solidFill>
              </a:rPr>
              <a:t>th</a:t>
            </a:r>
            <a:r>
              <a:rPr lang="en-GB" dirty="0" smtClean="0">
                <a:solidFill>
                  <a:schemeClr val="accent4"/>
                </a:solidFill>
              </a:rPr>
              <a:t>  meeting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032" y="476672"/>
            <a:ext cx="6736432" cy="1143000"/>
          </a:xfrm>
        </p:spPr>
        <p:txBody>
          <a:bodyPr/>
          <a:lstStyle/>
          <a:p>
            <a:r>
              <a:rPr lang="en-GB" sz="3600" b="1" dirty="0"/>
              <a:t>Charity Funding Applications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88452" name="Line 4"/>
          <p:cNvSpPr>
            <a:spLocks noChangeShapeType="1"/>
          </p:cNvSpPr>
          <p:nvPr/>
        </p:nvSpPr>
        <p:spPr bwMode="auto">
          <a:xfrm>
            <a:off x="2123728" y="1428750"/>
            <a:ext cx="648072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9" name="Gruppe 8"/>
          <p:cNvGrpSpPr/>
          <p:nvPr/>
        </p:nvGrpSpPr>
        <p:grpSpPr>
          <a:xfrm>
            <a:off x="5940152" y="1889820"/>
            <a:ext cx="2717800" cy="1827212"/>
            <a:chOff x="152400" y="382588"/>
            <a:chExt cx="2717800" cy="1827212"/>
          </a:xfrm>
        </p:grpSpPr>
        <p:pic>
          <p:nvPicPr>
            <p:cNvPr id="488456" name="Picture 8" descr="page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39506">
              <a:off x="1600200" y="406400"/>
              <a:ext cx="1270000" cy="1752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pic>
          <p:nvPicPr>
            <p:cNvPr id="488455" name="Picture 7" descr="pag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4550" y="382588"/>
              <a:ext cx="1136650" cy="17526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pic>
          <p:nvPicPr>
            <p:cNvPr id="488454" name="Picture 6" descr="pag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84391">
              <a:off x="152400" y="406400"/>
              <a:ext cx="1281113" cy="1803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</p:grpSp>
      <p:sp>
        <p:nvSpPr>
          <p:cNvPr id="488457" name="Text Box 9"/>
          <p:cNvSpPr txBox="1">
            <a:spLocks noChangeArrowheads="1"/>
          </p:cNvSpPr>
          <p:nvPr/>
        </p:nvSpPr>
        <p:spPr bwMode="auto">
          <a:xfrm>
            <a:off x="971600" y="2204864"/>
            <a:ext cx="8498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/>
              <a:t>Belgian Charities</a:t>
            </a:r>
            <a:endParaRPr lang="en-US" dirty="0"/>
          </a:p>
          <a:p>
            <a:r>
              <a:rPr lang="en-US" dirty="0" smtClean="0">
                <a:solidFill>
                  <a:srgbClr val="CC0000"/>
                </a:solidFill>
              </a:rPr>
              <a:t>10</a:t>
            </a:r>
            <a:r>
              <a:rPr lang="en-US" b="0" dirty="0" smtClean="0"/>
              <a:t> </a:t>
            </a:r>
            <a:r>
              <a:rPr lang="en-US" b="0" dirty="0" smtClean="0"/>
              <a:t>	Eligible Applications</a:t>
            </a:r>
            <a:br>
              <a:rPr lang="en-US" b="0" dirty="0" smtClean="0"/>
            </a:br>
            <a:endParaRPr lang="en-US" b="0" dirty="0" smtClean="0"/>
          </a:p>
          <a:p>
            <a:endParaRPr lang="en-US" dirty="0"/>
          </a:p>
          <a:p>
            <a:r>
              <a:rPr lang="en-US" sz="3200" dirty="0"/>
              <a:t>International Charities</a:t>
            </a:r>
            <a:endParaRPr lang="en-US" dirty="0"/>
          </a:p>
          <a:p>
            <a:r>
              <a:rPr lang="en-US" dirty="0" smtClean="0">
                <a:solidFill>
                  <a:srgbClr val="CC0000"/>
                </a:solidFill>
              </a:rPr>
              <a:t>68</a:t>
            </a:r>
            <a:r>
              <a:rPr lang="en-US" b="0" dirty="0"/>
              <a:t>	</a:t>
            </a:r>
            <a:r>
              <a:rPr lang="en-US" b="0" dirty="0" smtClean="0"/>
              <a:t>Received Applications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31</a:t>
            </a:r>
            <a:r>
              <a:rPr lang="en-US" sz="2000" b="0" dirty="0" smtClean="0"/>
              <a:t>  	</a:t>
            </a:r>
            <a:r>
              <a:rPr lang="en-US" b="0" dirty="0" smtClean="0"/>
              <a:t>Applications rejected </a:t>
            </a:r>
            <a:r>
              <a:rPr lang="en-US" sz="2000" b="0" dirty="0" smtClean="0"/>
              <a:t>(three applications per country rule)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37 	</a:t>
            </a:r>
            <a:r>
              <a:rPr lang="en-US" b="0" dirty="0" smtClean="0"/>
              <a:t>Applications in review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032" y="332656"/>
            <a:ext cx="6736432" cy="1143000"/>
          </a:xfrm>
        </p:spPr>
        <p:txBody>
          <a:bodyPr/>
          <a:lstStyle/>
          <a:p>
            <a:r>
              <a:rPr lang="en-GB" sz="3600" b="1" dirty="0"/>
              <a:t>Charity Funding Applications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/>
              <a:t>Julija </a:t>
            </a:r>
            <a:r>
              <a:rPr lang="en-US" sz="2000" dirty="0" smtClean="0"/>
              <a:t>Vejic – International Charity Coordinator</a:t>
            </a:r>
            <a:endParaRPr lang="en-US" sz="2000" dirty="0"/>
          </a:p>
        </p:txBody>
      </p:sp>
      <p:sp>
        <p:nvSpPr>
          <p:cNvPr id="488452" name="Line 4"/>
          <p:cNvSpPr>
            <a:spLocks noChangeShapeType="1"/>
          </p:cNvSpPr>
          <p:nvPr/>
        </p:nvSpPr>
        <p:spPr bwMode="auto">
          <a:xfrm>
            <a:off x="2123728" y="1428750"/>
            <a:ext cx="648072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0" y="1618042"/>
            <a:ext cx="8604448" cy="5113236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2" name="Line 4"/>
          <p:cNvSpPr>
            <a:spLocks noChangeShapeType="1"/>
          </p:cNvSpPr>
          <p:nvPr/>
        </p:nvSpPr>
        <p:spPr bwMode="auto">
          <a:xfrm>
            <a:off x="2123728" y="1428750"/>
            <a:ext cx="648072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" y="1682241"/>
            <a:ext cx="9036496" cy="5105457"/>
          </a:xfrm>
          <a:prstGeom prst="rect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12032" y="332656"/>
            <a:ext cx="67364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/>
            <a:r>
              <a:rPr lang="en-GB" sz="3600" b="1" kern="0" smtClean="0"/>
              <a:t>Charity Funding Applications </a:t>
            </a:r>
            <a:r>
              <a:rPr lang="en-US" sz="3200" b="0" kern="0" smtClean="0"/>
              <a:t/>
            </a:r>
            <a:br>
              <a:rPr lang="en-US" sz="3200" b="0" kern="0" smtClean="0"/>
            </a:br>
            <a:r>
              <a:rPr lang="en-US" sz="2000" b="0" kern="0" smtClean="0"/>
              <a:t>Julija Vejic – International Charity Coordinator</a:t>
            </a:r>
            <a:endParaRPr lang="en-US" sz="2000" b="0" kern="0" dirty="0"/>
          </a:p>
        </p:txBody>
      </p:sp>
    </p:spTree>
    <p:extLst>
      <p:ext uri="{BB962C8B-B14F-4D97-AF65-F5344CB8AC3E}">
        <p14:creationId xmlns:p14="http://schemas.microsoft.com/office/powerpoint/2010/main" val="18198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032" y="476672"/>
            <a:ext cx="6736432" cy="1143000"/>
          </a:xfrm>
        </p:spPr>
        <p:txBody>
          <a:bodyPr/>
          <a:lstStyle/>
          <a:p>
            <a:r>
              <a:rPr lang="en-GB" sz="3600" b="1" dirty="0"/>
              <a:t>Charity </a:t>
            </a:r>
            <a:r>
              <a:rPr lang="en-GB" sz="3600" b="1" dirty="0" smtClean="0"/>
              <a:t>Visits</a:t>
            </a:r>
            <a:br>
              <a:rPr lang="en-GB" sz="3600" b="1" dirty="0" smtClean="0"/>
            </a:br>
            <a:r>
              <a:rPr lang="en-US" sz="2400" dirty="0">
                <a:solidFill>
                  <a:schemeClr val="accent2"/>
                </a:solidFill>
              </a:rPr>
              <a:t>Sabrina Janssens</a:t>
            </a:r>
            <a:r>
              <a:rPr lang="en-US" sz="2000" dirty="0"/>
              <a:t/>
            </a:r>
            <a:br>
              <a:rPr lang="en-US" sz="2000" dirty="0"/>
            </a:br>
            <a:endParaRPr lang="en-US" sz="3200" dirty="0"/>
          </a:p>
        </p:txBody>
      </p:sp>
      <p:sp>
        <p:nvSpPr>
          <p:cNvPr id="488452" name="Line 4"/>
          <p:cNvSpPr>
            <a:spLocks noChangeShapeType="1"/>
          </p:cNvSpPr>
          <p:nvPr/>
        </p:nvSpPr>
        <p:spPr bwMode="auto">
          <a:xfrm>
            <a:off x="2123728" y="1450876"/>
            <a:ext cx="648072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88764" y="2276872"/>
            <a:ext cx="708769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9300" lvl="1" indent="-292100">
              <a:buFontTx/>
              <a:buChar char="•"/>
            </a:pPr>
            <a:r>
              <a:rPr lang="en-US" dirty="0" smtClean="0"/>
              <a:t>Organize Visits</a:t>
            </a:r>
          </a:p>
          <a:p>
            <a:pPr marL="749300" lvl="1" indent="-292100">
              <a:buFontTx/>
              <a:buChar char="•"/>
            </a:pPr>
            <a:r>
              <a:rPr lang="en-US" dirty="0" smtClean="0"/>
              <a:t>During and after visits fill in "2014 Belgian Charity Visit Form”</a:t>
            </a:r>
          </a:p>
          <a:p>
            <a:pPr marL="749300" lvl="1" indent="-292100">
              <a:buFontTx/>
              <a:buChar char="•"/>
            </a:pPr>
            <a:r>
              <a:rPr lang="en-US" dirty="0" smtClean="0"/>
              <a:t>Send electronically to Sabrina </a:t>
            </a:r>
            <a:r>
              <a:rPr lang="en-US" dirty="0" err="1" smtClean="0"/>
              <a:t>Janssens</a:t>
            </a:r>
            <a:r>
              <a:rPr lang="en-US" dirty="0" smtClean="0"/>
              <a:t> at char@natocharitybazaar.org</a:t>
            </a:r>
          </a:p>
          <a:p>
            <a:pPr marL="749300" lvl="1" indent="-292100">
              <a:buFontTx/>
              <a:buChar char="•"/>
            </a:pPr>
            <a:r>
              <a:rPr lang="en-GB" dirty="0" smtClean="0">
                <a:solidFill>
                  <a:srgbClr val="CC0000"/>
                </a:solidFill>
              </a:rPr>
              <a:t>Final Due – June 30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64297" y="1742290"/>
            <a:ext cx="6540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TO DO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b="1" dirty="0" smtClean="0"/>
              <a:t>Welcome to Members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Jimmie Bradshaw - President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2026212"/>
            <a:ext cx="7006976" cy="3721100"/>
          </a:xfrm>
        </p:spPr>
        <p:txBody>
          <a:bodyPr/>
          <a:lstStyle/>
          <a:p>
            <a:r>
              <a:rPr lang="en-US" sz="2000" dirty="0" smtClean="0"/>
              <a:t>Alice </a:t>
            </a:r>
            <a:r>
              <a:rPr lang="en-US" sz="2000" dirty="0" err="1" smtClean="0"/>
              <a:t>Luukas</a:t>
            </a:r>
            <a:r>
              <a:rPr lang="en-US" sz="2000" dirty="0" smtClean="0"/>
              <a:t>, NR Estonia</a:t>
            </a:r>
          </a:p>
          <a:p>
            <a:r>
              <a:rPr lang="en-US" sz="2000" dirty="0" smtClean="0"/>
              <a:t>Eva </a:t>
            </a:r>
            <a:r>
              <a:rPr lang="en-US" sz="2000" dirty="0" err="1"/>
              <a:t>Haga</a:t>
            </a:r>
            <a:r>
              <a:rPr lang="en-US" sz="2000" dirty="0"/>
              <a:t> </a:t>
            </a:r>
            <a:r>
              <a:rPr lang="en-US" sz="2000" dirty="0" err="1"/>
              <a:t>Rogneflåten</a:t>
            </a:r>
            <a:r>
              <a:rPr lang="en-US" sz="2000" dirty="0"/>
              <a:t>, ANR Norway </a:t>
            </a:r>
            <a:endParaRPr lang="en-US" sz="2000" dirty="0" smtClean="0"/>
          </a:p>
          <a:p>
            <a:r>
              <a:rPr lang="en-US" sz="2000" dirty="0"/>
              <a:t>Kamila </a:t>
            </a:r>
            <a:r>
              <a:rPr lang="en-US" sz="2000" dirty="0" err="1"/>
              <a:t>Kocianová</a:t>
            </a:r>
            <a:r>
              <a:rPr lang="en-US" sz="2000" dirty="0"/>
              <a:t>, NR </a:t>
            </a:r>
            <a:r>
              <a:rPr lang="en-US" sz="2000" dirty="0" smtClean="0"/>
              <a:t>Slovakia</a:t>
            </a:r>
          </a:p>
          <a:p>
            <a:r>
              <a:rPr lang="en-US" sz="2000" dirty="0"/>
              <a:t>Silvia </a:t>
            </a:r>
            <a:r>
              <a:rPr lang="en-US" sz="2000" dirty="0" err="1"/>
              <a:t>Klestincová</a:t>
            </a:r>
            <a:r>
              <a:rPr lang="en-US" sz="2000" dirty="0"/>
              <a:t>, 3rd ANR Slovakia</a:t>
            </a:r>
          </a:p>
          <a:p>
            <a:r>
              <a:rPr lang="en-US" sz="2000" dirty="0"/>
              <a:t>Mia </a:t>
            </a:r>
            <a:r>
              <a:rPr lang="en-US" sz="2000" dirty="0" err="1"/>
              <a:t>Werin</a:t>
            </a:r>
            <a:r>
              <a:rPr lang="en-US" sz="2000" dirty="0"/>
              <a:t>, NR Sweden </a:t>
            </a:r>
            <a:endParaRPr lang="en-US" sz="2000" dirty="0" smtClean="0"/>
          </a:p>
          <a:p>
            <a:r>
              <a:rPr lang="en-US" sz="2000" dirty="0"/>
              <a:t>Tiffany Boatwright, ANR United Kingdom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b="1" dirty="0" smtClean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828800" y="1828800"/>
            <a:ext cx="6631632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2051720" y="541560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51F0D"/>
                </a:solidFill>
                <a:latin typeface="Adobe Gothic Std B" pitchFamily="34" charset="-128"/>
                <a:ea typeface="Adobe Gothic Std B" pitchFamily="34" charset="-128"/>
              </a:rPr>
              <a:t>Welcome on Board </a:t>
            </a:r>
            <a:r>
              <a:rPr lang="da-DK" dirty="0" smtClean="0">
                <a:solidFill>
                  <a:srgbClr val="C51F0D"/>
                </a:solidFill>
                <a:latin typeface="Adobe Gothic Std B" pitchFamily="34" charset="-128"/>
                <a:ea typeface="Adobe Gothic Std B" pitchFamily="34" charset="-128"/>
                <a:sym typeface="Wingdings" pitchFamily="2" charset="2"/>
              </a:rPr>
              <a:t></a:t>
            </a:r>
            <a:endParaRPr lang="da-DK" dirty="0">
              <a:solidFill>
                <a:srgbClr val="C51F0D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084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11363" y="188640"/>
            <a:ext cx="6737350" cy="11430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Charity Visits Agenda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>
                <a:solidFill>
                  <a:schemeClr val="accent2"/>
                </a:solidFill>
              </a:rPr>
              <a:t>Sabrina Janssens</a:t>
            </a:r>
            <a:endParaRPr lang="en-US" sz="2000" dirty="0" smtClean="0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917700" y="1437159"/>
            <a:ext cx="686435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890588" y="1831975"/>
          <a:ext cx="7889875" cy="39766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6435"/>
                <a:gridCol w="5023069"/>
                <a:gridCol w="1550371"/>
              </a:tblGrid>
              <a:tr h="365756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Charity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Nations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Visit date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</a:tr>
              <a:tr h="365756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Project 1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Finland, Switzerland, NIC, Greece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18</a:t>
                      </a:r>
                      <a:r>
                        <a:rPr lang="da-DK" sz="1800" b="1" baseline="30000" dirty="0" smtClean="0">
                          <a:solidFill>
                            <a:srgbClr val="CC0000"/>
                          </a:solidFill>
                        </a:rPr>
                        <a:t>th</a:t>
                      </a:r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 June</a:t>
                      </a:r>
                      <a:endParaRPr lang="da-DK" sz="1800" b="1" dirty="0">
                        <a:solidFill>
                          <a:srgbClr val="CC0000"/>
                        </a:solidFill>
                      </a:endParaRPr>
                    </a:p>
                  </a:txBody>
                  <a:tcPr marL="91447" marR="91447" marT="45718" marB="45718"/>
                </a:tc>
              </a:tr>
              <a:tr h="365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Project 2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Croatia, Canada, Romania, Georgia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25</a:t>
                      </a:r>
                      <a:r>
                        <a:rPr lang="da-DK" sz="1800" b="1" baseline="30000" dirty="0" smtClean="0">
                          <a:solidFill>
                            <a:srgbClr val="CC0000"/>
                          </a:solidFill>
                        </a:rPr>
                        <a:t>th</a:t>
                      </a:r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 June</a:t>
                      </a:r>
                      <a:endParaRPr lang="da-DK" sz="1800" b="1" dirty="0">
                        <a:solidFill>
                          <a:srgbClr val="CC0000"/>
                        </a:solidFill>
                      </a:endParaRPr>
                    </a:p>
                  </a:txBody>
                  <a:tcPr marL="91447" marR="91447" marT="45718" marB="45718"/>
                </a:tc>
              </a:tr>
              <a:tr h="640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Project 3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Latvia, Czech Republic, Hungary, Portugal, Slovakia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15</a:t>
                      </a:r>
                      <a:r>
                        <a:rPr lang="da-DK" sz="1800" b="1" baseline="30000" dirty="0" smtClean="0">
                          <a:solidFill>
                            <a:srgbClr val="CC0000"/>
                          </a:solidFill>
                        </a:rPr>
                        <a:t>th</a:t>
                      </a:r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 June</a:t>
                      </a:r>
                      <a:endParaRPr lang="da-DK" sz="1800" b="1" dirty="0">
                        <a:solidFill>
                          <a:srgbClr val="CC0000"/>
                        </a:solidFill>
                      </a:endParaRPr>
                    </a:p>
                  </a:txBody>
                  <a:tcPr marL="91447" marR="91447" marT="45718" marB="45718"/>
                </a:tc>
              </a:tr>
              <a:tr h="365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Project 4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Poland, Spain, FYROM, Slovenia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26</a:t>
                      </a:r>
                      <a:r>
                        <a:rPr lang="da-DK" sz="1800" b="1" baseline="30000" dirty="0" smtClean="0">
                          <a:solidFill>
                            <a:srgbClr val="CC0000"/>
                          </a:solidFill>
                        </a:rPr>
                        <a:t>th</a:t>
                      </a:r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 June</a:t>
                      </a:r>
                      <a:endParaRPr lang="da-DK" sz="1800" b="1" dirty="0">
                        <a:solidFill>
                          <a:srgbClr val="CC0000"/>
                        </a:solidFill>
                      </a:endParaRPr>
                    </a:p>
                  </a:txBody>
                  <a:tcPr marL="91447" marR="91447" marT="45718" marB="45718"/>
                </a:tc>
              </a:tr>
              <a:tr h="502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Project 5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Serbia, Netherlands, Ukraine, France, Belgium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6</a:t>
                      </a:r>
                      <a:r>
                        <a:rPr lang="da-DK" sz="1800" b="1" baseline="30000" dirty="0" smtClean="0">
                          <a:solidFill>
                            <a:srgbClr val="CC0000"/>
                          </a:solidFill>
                        </a:rPr>
                        <a:t>th</a:t>
                      </a:r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 June</a:t>
                      </a:r>
                      <a:endParaRPr lang="da-DK" sz="1800" b="1" dirty="0">
                        <a:solidFill>
                          <a:srgbClr val="CC0000"/>
                        </a:solidFill>
                      </a:endParaRPr>
                    </a:p>
                  </a:txBody>
                  <a:tcPr marL="91447" marR="91447" marT="45718" marB="45718"/>
                </a:tc>
              </a:tr>
              <a:tr h="502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Project 6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Bosnia and Herzegovina, UK, Austria, Estonia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14</a:t>
                      </a:r>
                      <a:r>
                        <a:rPr lang="da-DK" sz="1800" b="1" baseline="30000" dirty="0" smtClean="0">
                          <a:solidFill>
                            <a:srgbClr val="CC0000"/>
                          </a:solidFill>
                        </a:rPr>
                        <a:t>th</a:t>
                      </a:r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 June</a:t>
                      </a:r>
                      <a:endParaRPr lang="da-DK" sz="1800" b="1" dirty="0">
                        <a:solidFill>
                          <a:srgbClr val="CC0000"/>
                        </a:solidFill>
                      </a:endParaRPr>
                    </a:p>
                  </a:txBody>
                  <a:tcPr marL="91447" marR="91447" marT="45718" marB="45718"/>
                </a:tc>
              </a:tr>
              <a:tr h="3657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Project 7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Germany, Norway, Italy, Turkey, USA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19</a:t>
                      </a:r>
                      <a:r>
                        <a:rPr lang="da-DK" sz="1800" b="1" baseline="30000" dirty="0" smtClean="0">
                          <a:solidFill>
                            <a:srgbClr val="CC0000"/>
                          </a:solidFill>
                        </a:rPr>
                        <a:t>th</a:t>
                      </a:r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 June</a:t>
                      </a:r>
                      <a:endParaRPr lang="da-DK" sz="1800" b="1" dirty="0">
                        <a:solidFill>
                          <a:srgbClr val="CC0000"/>
                        </a:solidFill>
                      </a:endParaRPr>
                    </a:p>
                  </a:txBody>
                  <a:tcPr marL="91447" marR="91447" marT="45718" marB="45718"/>
                </a:tc>
              </a:tr>
              <a:tr h="502611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Project</a:t>
                      </a:r>
                      <a:r>
                        <a:rPr lang="da-DK" sz="1800" baseline="0" dirty="0" smtClean="0"/>
                        <a:t> 8</a:t>
                      </a:r>
                      <a:endParaRPr lang="da-DK" sz="1800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Montenegro, Denmark, Lithuania, Bulgaria</a:t>
                      </a:r>
                      <a:endParaRPr lang="da-DK" sz="1800" dirty="0" smtClean="0">
                        <a:solidFill>
                          <a:schemeClr val="accent4"/>
                        </a:solidFill>
                      </a:endParaRP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26</a:t>
                      </a:r>
                      <a:r>
                        <a:rPr lang="da-DK" sz="1800" b="1" baseline="30000" dirty="0" smtClean="0">
                          <a:solidFill>
                            <a:srgbClr val="CC0000"/>
                          </a:solidFill>
                        </a:rPr>
                        <a:t>th</a:t>
                      </a:r>
                      <a:r>
                        <a:rPr lang="da-DK" sz="1800" b="1" dirty="0" smtClean="0">
                          <a:solidFill>
                            <a:srgbClr val="CC0000"/>
                          </a:solidFill>
                        </a:rPr>
                        <a:t> June</a:t>
                      </a:r>
                      <a:endParaRPr lang="da-DK" sz="1800" b="1" dirty="0">
                        <a:solidFill>
                          <a:srgbClr val="CC0000"/>
                        </a:solidFill>
                      </a:endParaRPr>
                    </a:p>
                  </a:txBody>
                  <a:tcPr marL="91447" marR="91447" marT="45718" marB="45718"/>
                </a:tc>
              </a:tr>
            </a:tbl>
          </a:graphicData>
        </a:graphic>
      </p:graphicFrame>
      <p:sp>
        <p:nvSpPr>
          <p:cNvPr id="3" name="Rektangel 2"/>
          <p:cNvSpPr/>
          <p:nvPr/>
        </p:nvSpPr>
        <p:spPr bwMode="auto">
          <a:xfrm>
            <a:off x="827584" y="1772816"/>
            <a:ext cx="8064896" cy="4104456"/>
          </a:xfrm>
          <a:prstGeom prst="rect">
            <a:avLst/>
          </a:prstGeom>
          <a:solidFill>
            <a:schemeClr val="bg1">
              <a:alpha val="5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" name="Rektangel 3"/>
          <p:cNvSpPr/>
          <p:nvPr/>
        </p:nvSpPr>
        <p:spPr>
          <a:xfrm rot="19977662">
            <a:off x="1471512" y="3481564"/>
            <a:ext cx="48101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EXAMPLE</a:t>
            </a:r>
            <a:endParaRPr lang="da-DK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7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032" y="381422"/>
            <a:ext cx="6736432" cy="1143000"/>
          </a:xfrm>
        </p:spPr>
        <p:txBody>
          <a:bodyPr/>
          <a:lstStyle/>
          <a:p>
            <a:r>
              <a:rPr lang="en-GB" sz="3600" b="1" dirty="0"/>
              <a:t>Charity </a:t>
            </a:r>
            <a:r>
              <a:rPr lang="en-GB" sz="3600" b="1" dirty="0" smtClean="0"/>
              <a:t>Visits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400" b="1" dirty="0" smtClean="0"/>
              <a:t>1/2</a:t>
            </a:r>
            <a:endParaRPr lang="en-US" sz="2400" b="1" dirty="0"/>
          </a:p>
        </p:txBody>
      </p:sp>
      <p:sp>
        <p:nvSpPr>
          <p:cNvPr id="488452" name="Line 4"/>
          <p:cNvSpPr>
            <a:spLocks noChangeShapeType="1"/>
          </p:cNvSpPr>
          <p:nvPr/>
        </p:nvSpPr>
        <p:spPr bwMode="auto">
          <a:xfrm>
            <a:off x="2123728" y="1524000"/>
            <a:ext cx="648072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670" t="30892" r="19985" b="4805"/>
          <a:stretch/>
        </p:blipFill>
        <p:spPr>
          <a:xfrm>
            <a:off x="1532920" y="1772816"/>
            <a:ext cx="7153932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032" y="380281"/>
            <a:ext cx="6736432" cy="1143000"/>
          </a:xfrm>
        </p:spPr>
        <p:txBody>
          <a:bodyPr/>
          <a:lstStyle/>
          <a:p>
            <a:r>
              <a:rPr lang="en-GB" sz="3600" b="1" dirty="0"/>
              <a:t>Charity </a:t>
            </a:r>
            <a:r>
              <a:rPr lang="en-GB" sz="3600" b="1" dirty="0" smtClean="0"/>
              <a:t>Visits</a:t>
            </a:r>
            <a:br>
              <a:rPr lang="en-GB" sz="3600" b="1" dirty="0" smtClean="0"/>
            </a:br>
            <a:r>
              <a:rPr lang="en-GB" sz="2400" b="1" dirty="0" smtClean="0"/>
              <a:t>2/2</a:t>
            </a:r>
            <a:endParaRPr lang="en-US" sz="3200" dirty="0"/>
          </a:p>
        </p:txBody>
      </p:sp>
      <p:sp>
        <p:nvSpPr>
          <p:cNvPr id="488452" name="Line 4"/>
          <p:cNvSpPr>
            <a:spLocks noChangeShapeType="1"/>
          </p:cNvSpPr>
          <p:nvPr/>
        </p:nvSpPr>
        <p:spPr bwMode="auto">
          <a:xfrm>
            <a:off x="2123728" y="1524000"/>
            <a:ext cx="648072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114" t="28429" r="23989" b="10968"/>
          <a:stretch/>
        </p:blipFill>
        <p:spPr>
          <a:xfrm>
            <a:off x="1115616" y="1552559"/>
            <a:ext cx="727280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1838" y="270173"/>
            <a:ext cx="6737350" cy="11430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Conducting a Charity Visit</a:t>
            </a:r>
            <a:br>
              <a:rPr lang="en-GB" sz="3600" b="1" dirty="0" smtClean="0"/>
            </a:br>
            <a:r>
              <a:rPr lang="en-US" sz="2000" dirty="0" smtClean="0">
                <a:solidFill>
                  <a:schemeClr val="accent2"/>
                </a:solidFill>
              </a:rPr>
              <a:t>Sabrina Janssens, Belgian Charity Coordinator</a:t>
            </a:r>
            <a:endParaRPr lang="en-US" sz="2000" dirty="0" smtClean="0"/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2124075" y="1438275"/>
            <a:ext cx="6480175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2019300" y="1470555"/>
            <a:ext cx="6873180" cy="522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Fill out the </a:t>
            </a:r>
            <a:r>
              <a:rPr lang="en-US" sz="2200" dirty="0" smtClean="0"/>
              <a:t>‘2014 Belgian </a:t>
            </a:r>
            <a:r>
              <a:rPr lang="en-US" sz="2200" dirty="0"/>
              <a:t>Charity Visit </a:t>
            </a:r>
            <a:r>
              <a:rPr lang="en-US" sz="2200" dirty="0" smtClean="0"/>
              <a:t>Form’ </a:t>
            </a:r>
            <a:r>
              <a:rPr lang="en-US" sz="2200" dirty="0"/>
              <a:t>during the </a:t>
            </a:r>
            <a:r>
              <a:rPr lang="en-US" sz="2200" dirty="0" smtClean="0"/>
              <a:t>visit </a:t>
            </a:r>
            <a:r>
              <a:rPr lang="en-US" sz="1600" dirty="0" smtClean="0"/>
              <a:t>(please find on Members Only area)</a:t>
            </a:r>
            <a:br>
              <a:rPr lang="en-US" sz="1600" dirty="0" smtClean="0"/>
            </a:br>
            <a:endParaRPr lang="en-US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After the visit, email the completed form to the Charity </a:t>
            </a:r>
            <a:r>
              <a:rPr lang="en-US" sz="2200" dirty="0" smtClean="0"/>
              <a:t>Team at </a:t>
            </a:r>
            <a:r>
              <a:rPr lang="en-US" sz="2200" dirty="0" smtClean="0">
                <a:solidFill>
                  <a:srgbClr val="C00000"/>
                </a:solidFill>
              </a:rPr>
              <a:t>char@natocharitybazaar.org</a:t>
            </a:r>
            <a:r>
              <a:rPr lang="en-US" sz="2200" b="0" dirty="0" smtClean="0"/>
              <a:t> </a:t>
            </a:r>
            <a:br>
              <a:rPr lang="en-US" sz="2200" b="0" dirty="0" smtClean="0"/>
            </a:br>
            <a:endParaRPr lang="en-US" sz="2200" b="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/>
              <a:t>All </a:t>
            </a:r>
            <a:r>
              <a:rPr lang="en-US" sz="2200" dirty="0" smtClean="0"/>
              <a:t>visits </a:t>
            </a:r>
            <a:r>
              <a:rPr lang="en-US" sz="2200" dirty="0"/>
              <a:t>should be completed by </a:t>
            </a:r>
            <a:r>
              <a:rPr lang="en-US" sz="2200" dirty="0">
                <a:solidFill>
                  <a:srgbClr val="C51F0D"/>
                </a:solidFill>
              </a:rPr>
              <a:t>30 June</a:t>
            </a:r>
            <a:r>
              <a:rPr lang="en-US" sz="2200" dirty="0"/>
              <a:t> </a:t>
            </a:r>
            <a:r>
              <a:rPr lang="en-US" sz="2200" dirty="0" smtClean="0">
                <a:solidFill>
                  <a:srgbClr val="C00000"/>
                </a:solidFill>
              </a:rPr>
              <a:t>2014</a:t>
            </a:r>
            <a:br>
              <a:rPr lang="en-US" sz="2200" dirty="0" smtClean="0">
                <a:solidFill>
                  <a:srgbClr val="C00000"/>
                </a:solidFill>
              </a:rPr>
            </a:br>
            <a:endParaRPr lang="en-US" sz="2200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The completed visit </a:t>
            </a:r>
            <a:r>
              <a:rPr lang="en-US" sz="2200" dirty="0" smtClean="0">
                <a:solidFill>
                  <a:schemeClr val="tx2"/>
                </a:solidFill>
              </a:rPr>
              <a:t>forms </a:t>
            </a:r>
            <a:r>
              <a:rPr lang="en-US" sz="2200" dirty="0">
                <a:solidFill>
                  <a:schemeClr val="tx2"/>
                </a:solidFill>
              </a:rPr>
              <a:t>will be </a:t>
            </a:r>
            <a:r>
              <a:rPr lang="en-US" sz="2200" dirty="0" smtClean="0">
                <a:solidFill>
                  <a:schemeClr val="tx2"/>
                </a:solidFill>
              </a:rPr>
              <a:t>posted on our website after the voting in September.</a:t>
            </a:r>
            <a:br>
              <a:rPr lang="en-US" sz="2200" dirty="0" smtClean="0">
                <a:solidFill>
                  <a:schemeClr val="tx2"/>
                </a:solidFill>
              </a:rPr>
            </a:br>
            <a:endParaRPr lang="en-US" sz="2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Please </a:t>
            </a:r>
            <a:r>
              <a:rPr lang="en-US" sz="2200" dirty="0">
                <a:solidFill>
                  <a:schemeClr val="tx2"/>
                </a:solidFill>
              </a:rPr>
              <a:t>remember not to </a:t>
            </a:r>
            <a:r>
              <a:rPr lang="en-US" sz="2200" dirty="0" smtClean="0">
                <a:solidFill>
                  <a:schemeClr val="tx2"/>
                </a:solidFill>
              </a:rPr>
              <a:t>talk to </a:t>
            </a:r>
            <a:r>
              <a:rPr lang="en-US" sz="2200" dirty="0">
                <a:solidFill>
                  <a:schemeClr val="tx2"/>
                </a:solidFill>
              </a:rPr>
              <a:t>anyone </a:t>
            </a:r>
            <a:r>
              <a:rPr lang="en-US" sz="2200" dirty="0" smtClean="0">
                <a:solidFill>
                  <a:schemeClr val="tx2"/>
                </a:solidFill>
              </a:rPr>
              <a:t>other </a:t>
            </a:r>
            <a:r>
              <a:rPr lang="en-US" sz="2200" dirty="0">
                <a:solidFill>
                  <a:schemeClr val="tx2"/>
                </a:solidFill>
              </a:rPr>
              <a:t>than your visit group </a:t>
            </a:r>
            <a:r>
              <a:rPr lang="en-US" sz="2200" dirty="0" smtClean="0">
                <a:solidFill>
                  <a:schemeClr val="tx2"/>
                </a:solidFill>
              </a:rPr>
              <a:t>and the Board about </a:t>
            </a:r>
            <a:r>
              <a:rPr lang="en-US" sz="2200" dirty="0">
                <a:solidFill>
                  <a:schemeClr val="tx2"/>
                </a:solidFill>
              </a:rPr>
              <a:t>your </a:t>
            </a:r>
            <a:r>
              <a:rPr lang="en-US" sz="2200" dirty="0" smtClean="0">
                <a:solidFill>
                  <a:schemeClr val="tx2"/>
                </a:solidFill>
              </a:rPr>
              <a:t>Belgian charity visits (secret voting).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032" y="533400"/>
            <a:ext cx="6736432" cy="1143000"/>
          </a:xfrm>
        </p:spPr>
        <p:txBody>
          <a:bodyPr/>
          <a:lstStyle/>
          <a:p>
            <a:r>
              <a:rPr lang="en-GB" sz="3600" b="1" dirty="0"/>
              <a:t>Charity </a:t>
            </a:r>
            <a:r>
              <a:rPr lang="en-GB" sz="3600" b="1" dirty="0" smtClean="0"/>
              <a:t>Lottery Result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88452" name="Line 4"/>
          <p:cNvSpPr>
            <a:spLocks noChangeShapeType="1"/>
          </p:cNvSpPr>
          <p:nvPr/>
        </p:nvSpPr>
        <p:spPr bwMode="auto">
          <a:xfrm>
            <a:off x="2123728" y="1438275"/>
            <a:ext cx="648072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1692091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9300" lvl="1" indent="-292100">
              <a:buFontTx/>
              <a:buChar char="•"/>
            </a:pPr>
            <a:r>
              <a:rPr lang="en-US" sz="2000" dirty="0" smtClean="0"/>
              <a:t>Project </a:t>
            </a:r>
            <a:r>
              <a:rPr lang="en-US" sz="2000" dirty="0" smtClean="0"/>
              <a:t>1: Austria, Montenegro, Poland, </a:t>
            </a:r>
            <a:r>
              <a:rPr lang="en-US" sz="2000" dirty="0" smtClean="0">
                <a:solidFill>
                  <a:srgbClr val="FF0000"/>
                </a:solidFill>
              </a:rPr>
              <a:t>Ukraine, Sweden</a:t>
            </a:r>
            <a:endParaRPr lang="en-US" sz="2000" dirty="0"/>
          </a:p>
          <a:p>
            <a:pPr marL="749300" lvl="1" indent="-292100">
              <a:buFontTx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Project 2: Hungary, Slovenia, Czech Republic, </a:t>
            </a:r>
            <a:r>
              <a:rPr lang="en-US" sz="2000" dirty="0" smtClean="0">
                <a:solidFill>
                  <a:srgbClr val="FF0000"/>
                </a:solidFill>
              </a:rPr>
              <a:t>United Kingdom</a:t>
            </a:r>
            <a:endParaRPr lang="en-US" sz="2000" dirty="0">
              <a:solidFill>
                <a:srgbClr val="C00000"/>
              </a:solidFill>
            </a:endParaRPr>
          </a:p>
          <a:p>
            <a:pPr marL="749300" lvl="1" indent="-292100">
              <a:buFontTx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Project </a:t>
            </a:r>
            <a:r>
              <a:rPr lang="en-US" sz="2000" dirty="0" smtClean="0">
                <a:solidFill>
                  <a:schemeClr val="accent4"/>
                </a:solidFill>
              </a:rPr>
              <a:t>3</a:t>
            </a:r>
            <a:r>
              <a:rPr lang="en-US" sz="2000" dirty="0" smtClean="0">
                <a:solidFill>
                  <a:schemeClr val="accent4"/>
                </a:solidFill>
              </a:rPr>
              <a:t>: Norway, Turkey, Latvia, </a:t>
            </a:r>
            <a:r>
              <a:rPr lang="en-US" sz="2000" dirty="0" smtClean="0">
                <a:solidFill>
                  <a:srgbClr val="FF0000"/>
                </a:solidFill>
              </a:rPr>
              <a:t>Albania, </a:t>
            </a:r>
            <a:r>
              <a:rPr lang="en-US" sz="2000" dirty="0">
                <a:solidFill>
                  <a:srgbClr val="FF0000"/>
                </a:solidFill>
              </a:rPr>
              <a:t>France</a:t>
            </a:r>
            <a:endParaRPr lang="en-US" sz="2000" dirty="0">
              <a:solidFill>
                <a:schemeClr val="accent4"/>
              </a:solidFill>
            </a:endParaRPr>
          </a:p>
          <a:p>
            <a:pPr marL="749300" lvl="1" indent="-292100">
              <a:buFontTx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Project </a:t>
            </a:r>
            <a:r>
              <a:rPr lang="en-US" sz="2000" dirty="0" smtClean="0">
                <a:solidFill>
                  <a:schemeClr val="accent4"/>
                </a:solidFill>
              </a:rPr>
              <a:t>4</a:t>
            </a:r>
            <a:r>
              <a:rPr lang="en-US" sz="2000" dirty="0" smtClean="0">
                <a:solidFill>
                  <a:schemeClr val="accent4"/>
                </a:solidFill>
              </a:rPr>
              <a:t>: Belgium, Greece, Spain, </a:t>
            </a:r>
            <a:r>
              <a:rPr lang="en-US" sz="2000" dirty="0" smtClean="0">
                <a:solidFill>
                  <a:srgbClr val="FF0000"/>
                </a:solidFill>
              </a:rPr>
              <a:t>Iceland</a:t>
            </a:r>
            <a:endParaRPr lang="en-US" sz="2000" dirty="0" smtClean="0"/>
          </a:p>
          <a:p>
            <a:pPr marL="749300" lvl="1" indent="-292100">
              <a:buFontTx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Project 5</a:t>
            </a:r>
            <a:r>
              <a:rPr lang="en-US" sz="2000" dirty="0" smtClean="0">
                <a:solidFill>
                  <a:schemeClr val="accent4"/>
                </a:solidFill>
              </a:rPr>
              <a:t>: Finland, Switzerland, Slovakia, </a:t>
            </a:r>
            <a:r>
              <a:rPr lang="en-US" sz="2000" dirty="0" smtClean="0">
                <a:solidFill>
                  <a:srgbClr val="FF0000"/>
                </a:solidFill>
              </a:rPr>
              <a:t>Georgia</a:t>
            </a:r>
            <a:endParaRPr lang="en-US" sz="2000" dirty="0"/>
          </a:p>
          <a:p>
            <a:pPr marL="749300" lvl="1" indent="-292100">
              <a:buFontTx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Project </a:t>
            </a:r>
            <a:r>
              <a:rPr lang="en-US" sz="2000" dirty="0" smtClean="0">
                <a:solidFill>
                  <a:schemeClr val="accent4"/>
                </a:solidFill>
              </a:rPr>
              <a:t>6</a:t>
            </a:r>
            <a:r>
              <a:rPr lang="en-US" sz="2000" dirty="0" smtClean="0">
                <a:solidFill>
                  <a:schemeClr val="accent4"/>
                </a:solidFill>
              </a:rPr>
              <a:t>: </a:t>
            </a:r>
            <a:r>
              <a:rPr lang="en-US" sz="2000" dirty="0" err="1" smtClean="0">
                <a:solidFill>
                  <a:schemeClr val="accent4"/>
                </a:solidFill>
              </a:rPr>
              <a:t>BiH</a:t>
            </a:r>
            <a:r>
              <a:rPr lang="en-US" sz="2000" dirty="0" smtClean="0">
                <a:solidFill>
                  <a:schemeClr val="accent4"/>
                </a:solidFill>
              </a:rPr>
              <a:t>, Denmark, Former Yugoslavia Republic of Macedonia*, </a:t>
            </a:r>
            <a:r>
              <a:rPr lang="en-US" sz="2000" dirty="0" smtClean="0">
                <a:solidFill>
                  <a:srgbClr val="FF0000"/>
                </a:solidFill>
              </a:rPr>
              <a:t>Luxembourg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 marL="749300" lvl="1" indent="-292100">
              <a:buFontTx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Project 7: Azerbaijan</a:t>
            </a:r>
            <a:r>
              <a:rPr lang="en-US" sz="2000" dirty="0" smtClean="0">
                <a:solidFill>
                  <a:schemeClr val="accent4"/>
                </a:solidFill>
              </a:rPr>
              <a:t>, Estonia, Canada, </a:t>
            </a:r>
            <a:r>
              <a:rPr lang="en-US" sz="2000" dirty="0" smtClean="0">
                <a:solidFill>
                  <a:srgbClr val="FF0000"/>
                </a:solidFill>
              </a:rPr>
              <a:t>Bulgaria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 marL="749300" lvl="1" indent="-292100">
              <a:buFontTx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Project </a:t>
            </a:r>
            <a:r>
              <a:rPr lang="en-US" sz="2000" dirty="0">
                <a:solidFill>
                  <a:schemeClr val="accent4"/>
                </a:solidFill>
              </a:rPr>
              <a:t>8: NIC, </a:t>
            </a:r>
            <a:r>
              <a:rPr lang="en-US" sz="2000" dirty="0" smtClean="0">
                <a:solidFill>
                  <a:schemeClr val="accent4"/>
                </a:solidFill>
              </a:rPr>
              <a:t>Italy, Croatia,</a:t>
            </a:r>
            <a:r>
              <a:rPr lang="en-US" sz="2000" dirty="0" smtClean="0">
                <a:solidFill>
                  <a:schemeClr val="accent4"/>
                </a:solidFill>
              </a:rPr>
              <a:t> Serbia </a:t>
            </a:r>
            <a:endParaRPr lang="en-US" sz="2000" dirty="0" smtClean="0">
              <a:solidFill>
                <a:schemeClr val="accent4"/>
              </a:solidFill>
            </a:endParaRPr>
          </a:p>
          <a:p>
            <a:pPr marL="749300" lvl="1" indent="-292100">
              <a:buFontTx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Project 9: Germany, Lithuania, Portugal, </a:t>
            </a:r>
            <a:r>
              <a:rPr lang="en-US" sz="2000" dirty="0" smtClean="0">
                <a:solidFill>
                  <a:srgbClr val="FF0000"/>
                </a:solidFill>
              </a:rPr>
              <a:t>Tajikistan</a:t>
            </a:r>
            <a:endParaRPr lang="en-US" sz="2000" dirty="0">
              <a:solidFill>
                <a:schemeClr val="accent4"/>
              </a:solidFill>
            </a:endParaRPr>
          </a:p>
          <a:p>
            <a:pPr marL="749300" lvl="1" indent="-292100">
              <a:buFontTx/>
              <a:buChar char="•"/>
            </a:pPr>
            <a:r>
              <a:rPr lang="en-US" sz="2000" dirty="0" smtClean="0">
                <a:solidFill>
                  <a:schemeClr val="accent4"/>
                </a:solidFill>
              </a:rPr>
              <a:t>Project 10: USA, The Netherlands, Kazakhstan, Romania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5" name="Tekstboks 2"/>
          <p:cNvSpPr txBox="1">
            <a:spLocks noChangeArrowheads="1"/>
          </p:cNvSpPr>
          <p:nvPr/>
        </p:nvSpPr>
        <p:spPr bwMode="auto">
          <a:xfrm>
            <a:off x="817563" y="5819775"/>
            <a:ext cx="79835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/>
              <a:t>* Turkey recognizes the Republic of  Macedonia with it’s constitutional name. </a:t>
            </a:r>
          </a:p>
        </p:txBody>
      </p:sp>
    </p:spTree>
    <p:extLst>
      <p:ext uri="{BB962C8B-B14F-4D97-AF65-F5344CB8AC3E}">
        <p14:creationId xmlns:p14="http://schemas.microsoft.com/office/powerpoint/2010/main" val="11260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-3001"/>
            <a:ext cx="7848600" cy="1521296"/>
          </a:xfrm>
        </p:spPr>
        <p:txBody>
          <a:bodyPr/>
          <a:lstStyle/>
          <a:p>
            <a:r>
              <a:rPr lang="en-GB" sz="3600" b="1" dirty="0" smtClean="0"/>
              <a:t>Tombola </a:t>
            </a:r>
            <a:r>
              <a:rPr lang="en-GB" sz="3600" b="1" dirty="0"/>
              <a:t>Update </a:t>
            </a:r>
            <a:r>
              <a:rPr lang="en-GB" sz="3600" b="1" dirty="0" smtClean="0">
                <a:solidFill>
                  <a:schemeClr val="accent2"/>
                </a:solidFill>
              </a:rPr>
              <a:t/>
            </a:r>
            <a:br>
              <a:rPr lang="en-GB" sz="3600" b="1" dirty="0" smtClean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Carla Bucalossi </a:t>
            </a:r>
            <a:r>
              <a:rPr lang="en-US" sz="2000" dirty="0" smtClean="0">
                <a:solidFill>
                  <a:schemeClr val="accent2"/>
                </a:solidFill>
              </a:rPr>
              <a:t>Quatrini - Tombola Coordinator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13379" name="Line 3"/>
          <p:cNvSpPr>
            <a:spLocks noChangeShapeType="1"/>
          </p:cNvSpPr>
          <p:nvPr/>
        </p:nvSpPr>
        <p:spPr bwMode="auto">
          <a:xfrm>
            <a:off x="1828800" y="1456209"/>
            <a:ext cx="6480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613383" name="Text Box 7"/>
          <p:cNvSpPr txBox="1">
            <a:spLocks noChangeArrowheads="1"/>
          </p:cNvSpPr>
          <p:nvPr/>
        </p:nvSpPr>
        <p:spPr bwMode="auto">
          <a:xfrm>
            <a:off x="1343781" y="2060848"/>
            <a:ext cx="71422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9300" lvl="1" indent="-292100">
              <a:buFontTx/>
              <a:buChar char="•"/>
            </a:pPr>
            <a:r>
              <a:rPr lang="en-GB" b="0" dirty="0" smtClean="0"/>
              <a:t>Latest Update</a:t>
            </a:r>
          </a:p>
          <a:p>
            <a:pPr marL="1206500" lvl="2" indent="-292100">
              <a:buFontTx/>
              <a:buChar char="•"/>
            </a:pPr>
            <a:r>
              <a:rPr lang="en-GB" b="0" dirty="0"/>
              <a:t>2 gifts </a:t>
            </a:r>
            <a:r>
              <a:rPr lang="en-GB" b="0" dirty="0" smtClean="0"/>
              <a:t>per nation for </a:t>
            </a:r>
            <a:r>
              <a:rPr lang="en-GB" b="0" dirty="0"/>
              <a:t>the </a:t>
            </a:r>
            <a:r>
              <a:rPr lang="en-GB" b="0" dirty="0" smtClean="0"/>
              <a:t>Tombola</a:t>
            </a:r>
            <a:br>
              <a:rPr lang="en-GB" b="0" dirty="0" smtClean="0"/>
            </a:br>
            <a:r>
              <a:rPr lang="en-GB" b="0" dirty="0" smtClean="0"/>
              <a:t>Value: at least 100 € each</a:t>
            </a:r>
          </a:p>
          <a:p>
            <a:pPr marL="1206500" lvl="2" indent="-292100">
              <a:buFontTx/>
              <a:buChar char="•"/>
            </a:pPr>
            <a:r>
              <a:rPr lang="en-GB" b="0" dirty="0" smtClean="0"/>
              <a:t>Required for participation </a:t>
            </a:r>
          </a:p>
          <a:p>
            <a:pPr marL="1206500" lvl="2" indent="-292100">
              <a:buFontTx/>
              <a:buChar char="•"/>
            </a:pPr>
            <a:r>
              <a:rPr lang="en-GB" b="0" dirty="0" smtClean="0"/>
              <a:t>Tombola list will be updated WEEKLY this fall</a:t>
            </a:r>
          </a:p>
          <a:p>
            <a:pPr marL="1206500" lvl="2" indent="-292100">
              <a:buFontTx/>
              <a:buChar char="•"/>
            </a:pPr>
            <a:r>
              <a:rPr lang="en-GB" b="0" dirty="0" smtClean="0"/>
              <a:t>Tombola prizes must be delivered to NATO no later than Saturday, November 15</a:t>
            </a:r>
          </a:p>
          <a:p>
            <a:pPr lvl="2"/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35121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526"/>
            <a:ext cx="6480720" cy="1521296"/>
          </a:xfrm>
        </p:spPr>
        <p:txBody>
          <a:bodyPr/>
          <a:lstStyle/>
          <a:p>
            <a:r>
              <a:rPr lang="en-GB" sz="3600" b="1" dirty="0" smtClean="0"/>
              <a:t>Restaurant </a:t>
            </a:r>
            <a:r>
              <a:rPr lang="en-GB" sz="3600" b="1" dirty="0"/>
              <a:t>Update </a:t>
            </a:r>
            <a:r>
              <a:rPr lang="en-GB" sz="3600" b="1" dirty="0" smtClean="0">
                <a:solidFill>
                  <a:schemeClr val="accent2"/>
                </a:solidFill>
              </a:rPr>
              <a:t/>
            </a:r>
            <a:br>
              <a:rPr lang="en-GB" sz="3600" b="1" dirty="0" smtClean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Christina Arvanitaki </a:t>
            </a:r>
            <a:r>
              <a:rPr lang="en-US" sz="2000" dirty="0" smtClean="0">
                <a:solidFill>
                  <a:schemeClr val="accent2"/>
                </a:solidFill>
              </a:rPr>
              <a:t>-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Restaurant Coordinator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3379" name="Line 3"/>
          <p:cNvSpPr>
            <a:spLocks noChangeShapeType="1"/>
          </p:cNvSpPr>
          <p:nvPr/>
        </p:nvSpPr>
        <p:spPr bwMode="auto">
          <a:xfrm>
            <a:off x="1828800" y="1446684"/>
            <a:ext cx="6480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613383" name="Text Box 7"/>
          <p:cNvSpPr txBox="1">
            <a:spLocks noChangeArrowheads="1"/>
          </p:cNvSpPr>
          <p:nvPr/>
        </p:nvSpPr>
        <p:spPr bwMode="auto">
          <a:xfrm>
            <a:off x="1246187" y="2420890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9300" lvl="1" indent="-292100">
              <a:buFontTx/>
              <a:buChar char="•"/>
            </a:pPr>
            <a:r>
              <a:rPr lang="en-GB" b="0" dirty="0" smtClean="0"/>
              <a:t>Latest Update</a:t>
            </a:r>
          </a:p>
        </p:txBody>
      </p:sp>
    </p:spTree>
    <p:extLst>
      <p:ext uri="{BB962C8B-B14F-4D97-AF65-F5344CB8AC3E}">
        <p14:creationId xmlns:p14="http://schemas.microsoft.com/office/powerpoint/2010/main" val="18105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49" y="116235"/>
            <a:ext cx="6473651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+mn-lt"/>
                <a:ea typeface="Tahoma" pitchFamily="34" charset="0"/>
                <a:cs typeface="Tahoma" pitchFamily="34" charset="0"/>
              </a:rPr>
              <a:t>Closing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+mn-lt"/>
                <a:ea typeface="Tahoma" pitchFamily="34" charset="0"/>
                <a:cs typeface="Tahoma" pitchFamily="34" charset="0"/>
              </a:rPr>
            </a:br>
            <a:r>
              <a:rPr lang="en-US" sz="2000" dirty="0" smtClean="0">
                <a:latin typeface="+mn-lt"/>
                <a:ea typeface="Tahoma" pitchFamily="34" charset="0"/>
                <a:cs typeface="Tahoma" pitchFamily="34" charset="0"/>
              </a:rPr>
              <a:t>Jimmie Bradshaw - President</a:t>
            </a:r>
            <a:endParaRPr lang="en-US" sz="20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1828800" y="1456209"/>
            <a:ext cx="6480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867"/>
            <a:ext cx="9144000" cy="369332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+mn-lt"/>
                <a:ea typeface="ＭＳ Ｐゴシック" pitchFamily="-96" charset="-128"/>
              </a:rPr>
              <a:t>Please return Voting Cards and blue Folders</a:t>
            </a:r>
            <a:endParaRPr lang="en-US" dirty="0">
              <a:latin typeface="+mn-lt"/>
              <a:ea typeface="ＭＳ Ｐゴシック" pitchFamily="-96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35696" y="1628802"/>
            <a:ext cx="648072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+mn-lt"/>
                <a:ea typeface="+mn-ea"/>
              </a:rPr>
              <a:t>Any other business</a:t>
            </a:r>
            <a:endParaRPr lang="en-US" sz="2800" b="0" kern="0" dirty="0">
              <a:latin typeface="+mn-lt"/>
              <a:ea typeface="+mn-ea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1763715" y="2420938"/>
            <a:ext cx="69127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Mrs. Anne-Mette Rasmussen is host at: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pitchFamily="34" charset="-128"/>
              </a:rPr>
              <a:t>Summer </a:t>
            </a:r>
            <a:r>
              <a:rPr lang="en-US" dirty="0">
                <a:ea typeface="ＭＳ Ｐゴシック" pitchFamily="34" charset="-128"/>
              </a:rPr>
              <a:t>Charity </a:t>
            </a:r>
            <a:r>
              <a:rPr lang="en-US" dirty="0" smtClean="0">
                <a:ea typeface="ＭＳ Ｐゴシック" pitchFamily="34" charset="-128"/>
              </a:rPr>
              <a:t>Ball on June 21st at 19h30</a:t>
            </a: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 smtClean="0">
                <a:solidFill>
                  <a:srgbClr val="C51F0D"/>
                </a:solidFill>
                <a:ea typeface="ＭＳ Ｐゴシック" pitchFamily="34" charset="-128"/>
              </a:rPr>
              <a:t>Tickets are sold out</a:t>
            </a:r>
            <a:endParaRPr lang="en-US" dirty="0">
              <a:solidFill>
                <a:srgbClr val="C51F0D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16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6552728" cy="1143000"/>
          </a:xfrm>
        </p:spPr>
        <p:txBody>
          <a:bodyPr/>
          <a:lstStyle/>
          <a:p>
            <a:r>
              <a:rPr lang="en-US" sz="3600" b="1" dirty="0">
                <a:latin typeface="+mn-lt"/>
                <a:ea typeface="Tahoma" pitchFamily="34" charset="0"/>
                <a:cs typeface="Tahoma" pitchFamily="34" charset="0"/>
              </a:rPr>
              <a:t>Closing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+mn-lt"/>
                <a:ea typeface="Tahoma" pitchFamily="34" charset="0"/>
                <a:cs typeface="Tahoma" pitchFamily="34" charset="0"/>
              </a:rPr>
            </a:br>
            <a:r>
              <a:rPr lang="en-US" sz="2000" dirty="0" smtClean="0">
                <a:latin typeface="+mn-lt"/>
                <a:ea typeface="Tahoma" pitchFamily="34" charset="0"/>
                <a:cs typeface="Tahoma" pitchFamily="34" charset="0"/>
              </a:rPr>
              <a:t>Jimmie Bradshaw - President</a:t>
            </a:r>
            <a:endParaRPr lang="en-US" sz="20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78915" name="Line 3"/>
          <p:cNvSpPr>
            <a:spLocks noChangeShapeType="1"/>
          </p:cNvSpPr>
          <p:nvPr/>
        </p:nvSpPr>
        <p:spPr bwMode="auto">
          <a:xfrm>
            <a:off x="1828800" y="1446684"/>
            <a:ext cx="6559624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678917" name="Rectangle 5"/>
          <p:cNvSpPr>
            <a:spLocks noChangeArrowheads="1"/>
          </p:cNvSpPr>
          <p:nvPr/>
        </p:nvSpPr>
        <p:spPr bwMode="auto">
          <a:xfrm>
            <a:off x="2123728" y="2492896"/>
            <a:ext cx="62646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5 June – Book Signing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11 June – </a:t>
            </a: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France’s </a:t>
            </a: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Champagne Sale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12 June – Bake Sale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17 June – General Assembly Meeting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21 June – Summer Charity Ball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24-26 June – June Photo Exhibit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dirty="0" smtClean="0">
              <a:latin typeface="+mn-lt"/>
              <a:ea typeface="Tahoma" pitchFamily="34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78918" name="Text Box 6"/>
          <p:cNvSpPr txBox="1">
            <a:spLocks noChangeArrowheads="1"/>
          </p:cNvSpPr>
          <p:nvPr/>
        </p:nvSpPr>
        <p:spPr bwMode="auto">
          <a:xfrm>
            <a:off x="1828800" y="1700808"/>
            <a:ext cx="655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n-lt"/>
                <a:ea typeface="Tahoma" pitchFamily="34" charset="0"/>
                <a:cs typeface="Tahoma" pitchFamily="34" charset="0"/>
              </a:rPr>
              <a:t>June Dates to Remember</a:t>
            </a:r>
            <a:endParaRPr lang="en-US" sz="28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867"/>
            <a:ext cx="9144000" cy="369332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Please return voting cards and folders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58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6552728" cy="1143000"/>
          </a:xfrm>
        </p:spPr>
        <p:txBody>
          <a:bodyPr/>
          <a:lstStyle/>
          <a:p>
            <a:r>
              <a:rPr lang="en-US" sz="3600" b="1" dirty="0">
                <a:latin typeface="+mn-lt"/>
                <a:ea typeface="Tahoma" pitchFamily="34" charset="0"/>
                <a:cs typeface="Tahoma" pitchFamily="34" charset="0"/>
              </a:rPr>
              <a:t>Closing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+mn-lt"/>
                <a:ea typeface="Tahoma" pitchFamily="34" charset="0"/>
                <a:cs typeface="Tahoma" pitchFamily="34" charset="0"/>
              </a:rPr>
            </a:br>
            <a:r>
              <a:rPr lang="en-US" sz="2000" dirty="0" smtClean="0">
                <a:latin typeface="+mn-lt"/>
                <a:ea typeface="Tahoma" pitchFamily="34" charset="0"/>
                <a:cs typeface="Tahoma" pitchFamily="34" charset="0"/>
              </a:rPr>
              <a:t>Jimmie Bradshaw - President</a:t>
            </a:r>
            <a:endParaRPr lang="en-US" sz="20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78915" name="Line 3"/>
          <p:cNvSpPr>
            <a:spLocks noChangeShapeType="1"/>
          </p:cNvSpPr>
          <p:nvPr/>
        </p:nvSpPr>
        <p:spPr bwMode="auto">
          <a:xfrm>
            <a:off x="1828800" y="1446684"/>
            <a:ext cx="6559624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678917" name="Rectangle 5"/>
          <p:cNvSpPr>
            <a:spLocks noChangeArrowheads="1"/>
          </p:cNvSpPr>
          <p:nvPr/>
        </p:nvSpPr>
        <p:spPr bwMode="auto">
          <a:xfrm>
            <a:off x="3372247" y="2492896"/>
            <a:ext cx="40386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17 June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9 &amp; 23 September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07 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&amp;</a:t>
            </a: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 21 October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12 November </a:t>
            </a:r>
            <a:endParaRPr lang="en-US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78918" name="Text Box 6"/>
          <p:cNvSpPr txBox="1">
            <a:spLocks noChangeArrowheads="1"/>
          </p:cNvSpPr>
          <p:nvPr/>
        </p:nvSpPr>
        <p:spPr bwMode="auto">
          <a:xfrm>
            <a:off x="1828800" y="1700808"/>
            <a:ext cx="6559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+mn-lt"/>
                <a:ea typeface="Tahoma" pitchFamily="34" charset="0"/>
                <a:cs typeface="Tahoma" pitchFamily="34" charset="0"/>
              </a:rPr>
              <a:t>Meeting Dates 2014</a:t>
            </a:r>
            <a:endParaRPr lang="en-US" sz="28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589867"/>
            <a:ext cx="9144000" cy="369332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Please return voting cards and folders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66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b="1" dirty="0" smtClean="0"/>
              <a:t>Farewell to Members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Jimmie Bradshaw - President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2033672"/>
            <a:ext cx="6502920" cy="3721100"/>
          </a:xfrm>
        </p:spPr>
        <p:txBody>
          <a:bodyPr/>
          <a:lstStyle/>
          <a:p>
            <a:r>
              <a:rPr lang="en-US" sz="2000" dirty="0"/>
              <a:t>Annemarie </a:t>
            </a:r>
            <a:r>
              <a:rPr lang="en-US" sz="2000" dirty="0" err="1"/>
              <a:t>Kunzer</a:t>
            </a:r>
            <a:r>
              <a:rPr lang="en-US" sz="2000" dirty="0"/>
              <a:t>, ANR Austria </a:t>
            </a:r>
            <a:endParaRPr lang="en-US" sz="2000" dirty="0" smtClean="0"/>
          </a:p>
          <a:p>
            <a:r>
              <a:rPr lang="en-US" sz="2000" dirty="0" err="1" smtClean="0"/>
              <a:t>Blanka</a:t>
            </a:r>
            <a:r>
              <a:rPr lang="en-US" sz="2000" dirty="0" smtClean="0"/>
              <a:t> </a:t>
            </a:r>
            <a:r>
              <a:rPr lang="en-US" sz="2000" dirty="0" err="1"/>
              <a:t>Oujezdska</a:t>
            </a:r>
            <a:r>
              <a:rPr lang="en-US" sz="2000" dirty="0"/>
              <a:t>, 2</a:t>
            </a:r>
            <a:r>
              <a:rPr lang="en-US" sz="2000" baseline="30000" dirty="0"/>
              <a:t>nd</a:t>
            </a:r>
            <a:r>
              <a:rPr lang="en-US" sz="2000" dirty="0"/>
              <a:t> ANR Czech Republic </a:t>
            </a:r>
            <a:endParaRPr lang="en-US" sz="2000" dirty="0" smtClean="0"/>
          </a:p>
          <a:p>
            <a:r>
              <a:rPr lang="en-GB" sz="2000" dirty="0"/>
              <a:t>Elis </a:t>
            </a:r>
            <a:r>
              <a:rPr lang="en-GB" sz="2000" dirty="0" err="1"/>
              <a:t>Korvek</a:t>
            </a:r>
            <a:r>
              <a:rPr lang="en-GB" sz="2000" dirty="0"/>
              <a:t>, NR Estonia </a:t>
            </a:r>
            <a:endParaRPr lang="en-GB" sz="2000" dirty="0" smtClean="0"/>
          </a:p>
          <a:p>
            <a:r>
              <a:rPr lang="da-DK" sz="2000" dirty="0"/>
              <a:t>Anniken Lunder, 2</a:t>
            </a:r>
            <a:r>
              <a:rPr lang="da-DK" sz="2000" baseline="30000" dirty="0"/>
              <a:t>nd</a:t>
            </a:r>
            <a:r>
              <a:rPr lang="da-DK" sz="2000" dirty="0"/>
              <a:t> ANR Norway </a:t>
            </a:r>
            <a:endParaRPr lang="da-DK" sz="2000" dirty="0" smtClean="0"/>
          </a:p>
          <a:p>
            <a:r>
              <a:rPr lang="en-GB" sz="2000" dirty="0"/>
              <a:t>Nathalie </a:t>
            </a:r>
            <a:r>
              <a:rPr lang="en-GB" sz="2000" dirty="0" err="1"/>
              <a:t>Wohlhauser</a:t>
            </a:r>
            <a:r>
              <a:rPr lang="en-GB" sz="2000" dirty="0"/>
              <a:t>, NR Switzerland </a:t>
            </a:r>
          </a:p>
          <a:p>
            <a:r>
              <a:rPr lang="en-US" sz="2000" dirty="0" err="1"/>
              <a:t>Emine</a:t>
            </a:r>
            <a:r>
              <a:rPr lang="en-US" sz="2000" dirty="0"/>
              <a:t> </a:t>
            </a:r>
            <a:r>
              <a:rPr lang="en-US" sz="2000" dirty="0" err="1"/>
              <a:t>Ozgur</a:t>
            </a:r>
            <a:r>
              <a:rPr lang="en-US" sz="2000" dirty="0"/>
              <a:t>, ANR, Turkey</a:t>
            </a:r>
          </a:p>
          <a:p>
            <a:r>
              <a:rPr lang="en-US" sz="2000" dirty="0"/>
              <a:t>Emma </a:t>
            </a:r>
            <a:r>
              <a:rPr lang="en-US" sz="2000" dirty="0" err="1"/>
              <a:t>Notman</a:t>
            </a:r>
            <a:r>
              <a:rPr lang="en-US" sz="2000" dirty="0"/>
              <a:t>, ANR United Kingdom 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828800" y="1828800"/>
            <a:ext cx="6096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3074" name="Picture 2" descr="C:\Users\Public\Pictures\Farv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60003"/>
            <a:ext cx="1296144" cy="16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1979712" y="534359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51F0D"/>
                </a:solidFill>
                <a:latin typeface="Adobe Gothic Std B" pitchFamily="34" charset="-128"/>
                <a:ea typeface="Adobe Gothic Std B" pitchFamily="34" charset="-128"/>
              </a:rPr>
              <a:t>Wishing you all the best</a:t>
            </a:r>
            <a:endParaRPr lang="da-DK" dirty="0">
              <a:solidFill>
                <a:srgbClr val="C51F0D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318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2" y="188640"/>
            <a:ext cx="604996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n-lt"/>
                <a:ea typeface="Tahoma" pitchFamily="34" charset="0"/>
                <a:cs typeface="Tahoma" pitchFamily="34" charset="0"/>
              </a:rPr>
              <a:t>Just to the Board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/>
            </a:r>
            <a:br>
              <a:rPr lang="en-US" dirty="0">
                <a:latin typeface="+mn-lt"/>
                <a:ea typeface="Tahoma" pitchFamily="34" charset="0"/>
                <a:cs typeface="Tahoma" pitchFamily="34" charset="0"/>
              </a:rPr>
            </a:br>
            <a:r>
              <a:rPr lang="en-US" sz="1800" dirty="0" smtClean="0">
                <a:latin typeface="+mn-lt"/>
                <a:ea typeface="Tahoma" pitchFamily="34" charset="0"/>
                <a:cs typeface="Tahoma" pitchFamily="34" charset="0"/>
              </a:rPr>
              <a:t>Suggestion sent </a:t>
            </a:r>
            <a:endParaRPr lang="en-US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1828800" y="1437159"/>
            <a:ext cx="6343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0" y="5580342"/>
            <a:ext cx="9144000" cy="36933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1800" dirty="0">
                <a:latin typeface="Tahoma" pitchFamily="34" charset="0"/>
                <a:cs typeface="Tahoma" pitchFamily="34" charset="0"/>
              </a:rPr>
              <a:t>Bazaar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2014 </a:t>
            </a:r>
            <a:r>
              <a:rPr lang="en-US" sz="1800" dirty="0">
                <a:latin typeface="Tahoma" pitchFamily="34" charset="0"/>
                <a:cs typeface="Tahoma" pitchFamily="34" charset="0"/>
              </a:rPr>
              <a:t>- Sunday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16 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November</a:t>
            </a: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0" y="18748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dirty="0">
                <a:latin typeface="Tahoma" pitchFamily="34" charset="0"/>
                <a:cs typeface="Tahoma" pitchFamily="34" charset="0"/>
              </a:rPr>
              <a:t>Board Meeting Dates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2014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2484439" y="2344740"/>
            <a:ext cx="59039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a-DK" dirty="0" smtClean="0">
                <a:solidFill>
                  <a:srgbClr val="CC0000"/>
                </a:solidFill>
                <a:cs typeface="Arial" pitchFamily="34" charset="0"/>
              </a:rPr>
              <a:t>June 10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a-DK" dirty="0" smtClean="0">
                <a:solidFill>
                  <a:srgbClr val="CC0000"/>
                </a:solidFill>
                <a:cs typeface="Arial" pitchFamily="34" charset="0"/>
              </a:rPr>
              <a:t>September 2, 16, 30</a:t>
            </a:r>
            <a:endParaRPr lang="da-DK" dirty="0">
              <a:solidFill>
                <a:srgbClr val="CC0000"/>
              </a:solidFill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a-DK" dirty="0" smtClean="0">
                <a:solidFill>
                  <a:srgbClr val="CC0000"/>
                </a:solidFill>
                <a:cs typeface="Arial" pitchFamily="34" charset="0"/>
              </a:rPr>
              <a:t>October 14</a:t>
            </a:r>
            <a:endParaRPr lang="da-DK" dirty="0">
              <a:solidFill>
                <a:srgbClr val="CC0000"/>
              </a:solidFill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a-DK" dirty="0" smtClean="0">
                <a:solidFill>
                  <a:srgbClr val="CC0000"/>
                </a:solidFill>
                <a:cs typeface="Arial" pitchFamily="34" charset="0"/>
              </a:rPr>
              <a:t>November 4</a:t>
            </a:r>
            <a:endParaRPr lang="da-DK" dirty="0">
              <a:solidFill>
                <a:srgbClr val="CC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7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b="1" dirty="0" smtClean="0"/>
              <a:t>Farewell to Board Members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Jimmie Bradshaw - President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2033672"/>
            <a:ext cx="6502920" cy="3721100"/>
          </a:xfrm>
        </p:spPr>
        <p:txBody>
          <a:bodyPr/>
          <a:lstStyle/>
          <a:p>
            <a:pPr lvl="1"/>
            <a:endParaRPr lang="en-US" sz="1600" b="1" dirty="0" smtClean="0"/>
          </a:p>
          <a:p>
            <a:r>
              <a:rPr lang="en-US" sz="2800" b="1" dirty="0" err="1" smtClean="0"/>
              <a:t>Biljana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Marilovic</a:t>
            </a:r>
            <a:endParaRPr lang="en-US" sz="2800" b="1" dirty="0" smtClean="0"/>
          </a:p>
          <a:p>
            <a:pPr lvl="1"/>
            <a:r>
              <a:rPr lang="en-US" sz="2400" b="1" dirty="0" smtClean="0"/>
              <a:t>Assistant Treasurer</a:t>
            </a:r>
          </a:p>
          <a:p>
            <a:pPr marL="457200" lvl="1" indent="0">
              <a:buNone/>
            </a:pPr>
            <a:endParaRPr lang="en-US" sz="1600" b="1" dirty="0"/>
          </a:p>
          <a:p>
            <a:r>
              <a:rPr lang="en-US" b="1" dirty="0"/>
              <a:t>Linda </a:t>
            </a:r>
            <a:r>
              <a:rPr lang="en-US" b="1" dirty="0" err="1"/>
              <a:t>Skou</a:t>
            </a:r>
            <a:endParaRPr lang="en-US" b="1" dirty="0"/>
          </a:p>
          <a:p>
            <a:pPr lvl="1"/>
            <a:r>
              <a:rPr lang="en-US" sz="2400" b="1" dirty="0"/>
              <a:t>Secretary/Assistant Secretary</a:t>
            </a:r>
          </a:p>
          <a:p>
            <a:pPr marL="457200" lvl="1" indent="0">
              <a:buNone/>
            </a:pPr>
            <a:endParaRPr lang="en-US" sz="1600" b="1" dirty="0" smtClean="0"/>
          </a:p>
          <a:p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1828800" y="1828800"/>
            <a:ext cx="6096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3074" name="Picture 2" descr="C:\Users\Public\Pictures\Farv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860003"/>
            <a:ext cx="1296144" cy="16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1979712" y="5343599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C51F0D"/>
                </a:solidFill>
                <a:latin typeface="Adobe Gothic Std B" pitchFamily="34" charset="-128"/>
                <a:ea typeface="Adobe Gothic Std B" pitchFamily="34" charset="-128"/>
              </a:rPr>
              <a:t>Wishing you all the best</a:t>
            </a:r>
            <a:endParaRPr lang="da-DK" dirty="0">
              <a:solidFill>
                <a:srgbClr val="C51F0D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566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1772072" y="1613944"/>
            <a:ext cx="6696744" cy="58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334"/>
            <a:ext cx="6847656" cy="1224136"/>
          </a:xfrm>
        </p:spPr>
        <p:txBody>
          <a:bodyPr/>
          <a:lstStyle/>
          <a:p>
            <a:r>
              <a:rPr lang="en-GB" sz="3600" b="1" dirty="0" smtClean="0">
                <a:latin typeface="+mn-lt"/>
              </a:rPr>
              <a:t>Vice-President/Guest Access</a:t>
            </a:r>
            <a:r>
              <a:rPr lang="en-GB" sz="28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n-GB" sz="2800" b="1" dirty="0">
                <a:solidFill>
                  <a:schemeClr val="accent2"/>
                </a:solidFill>
                <a:latin typeface="+mn-lt"/>
              </a:rPr>
            </a:br>
            <a:r>
              <a:rPr lang="en-GB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Beckie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n-lt"/>
              </a:rPr>
              <a:t>Metelko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– Vice President &amp; Guest Access</a:t>
            </a:r>
            <a:endParaRPr lang="en-US" sz="2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5429" name="Line 5"/>
          <p:cNvSpPr>
            <a:spLocks noChangeShapeType="1"/>
          </p:cNvSpPr>
          <p:nvPr/>
        </p:nvSpPr>
        <p:spPr bwMode="auto">
          <a:xfrm>
            <a:off x="1828799" y="1446684"/>
            <a:ext cx="6480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1772072" y="2366792"/>
            <a:ext cx="43841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Small Change for Big Change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Guest Access will be more limited than last </a:t>
            </a:r>
            <a:r>
              <a:rPr lang="en-US" dirty="0" smtClean="0"/>
              <a:t>year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Sign up to meet with Jimmie Bradshaw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193584"/>
            <a:ext cx="2199927" cy="281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04664"/>
            <a:ext cx="7848600" cy="1521296"/>
          </a:xfrm>
        </p:spPr>
        <p:txBody>
          <a:bodyPr/>
          <a:lstStyle/>
          <a:p>
            <a:r>
              <a:rPr lang="en-GB" sz="3600" b="1" dirty="0" smtClean="0"/>
              <a:t>Treasurer </a:t>
            </a:r>
            <a:r>
              <a:rPr lang="en-GB" sz="3600" b="1" dirty="0"/>
              <a:t>Update </a:t>
            </a:r>
            <a:r>
              <a:rPr lang="en-GB" sz="3600" b="1" dirty="0" smtClean="0">
                <a:solidFill>
                  <a:schemeClr val="accent2"/>
                </a:solidFill>
              </a:rPr>
              <a:t/>
            </a:r>
            <a:br>
              <a:rPr lang="en-GB" sz="3600" b="1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Alessandra </a:t>
            </a:r>
            <a:r>
              <a:rPr lang="en-US" sz="2000" dirty="0" err="1" smtClean="0">
                <a:solidFill>
                  <a:schemeClr val="accent2"/>
                </a:solidFill>
              </a:rPr>
              <a:t>Foresti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Bertozzi</a:t>
            </a:r>
            <a:r>
              <a:rPr lang="en-US" sz="2000" dirty="0" smtClean="0">
                <a:solidFill>
                  <a:schemeClr val="accent2"/>
                </a:solidFill>
              </a:rPr>
              <a:t> - Treasurer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13379" name="Line 3"/>
          <p:cNvSpPr>
            <a:spLocks noChangeShapeType="1"/>
          </p:cNvSpPr>
          <p:nvPr/>
        </p:nvSpPr>
        <p:spPr bwMode="auto">
          <a:xfrm>
            <a:off x="1828800" y="1988840"/>
            <a:ext cx="6096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233486" y="2114625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2800" b="1" dirty="0" smtClean="0">
                <a:solidFill>
                  <a:schemeClr val="tx2"/>
                </a:solidFill>
              </a:rPr>
              <a:t>CONTRIBUTION 2014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4168383" y="3573016"/>
            <a:ext cx="312896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sz="3600" b="1" dirty="0" smtClean="0">
                <a:solidFill>
                  <a:schemeClr val="tx2"/>
                </a:solidFill>
              </a:rPr>
              <a:t>2.373 </a:t>
            </a:r>
            <a:r>
              <a:rPr lang="it-IT" sz="3600" b="1" dirty="0">
                <a:solidFill>
                  <a:schemeClr val="tx2"/>
                </a:solidFill>
              </a:rPr>
              <a:t>EUROS</a:t>
            </a:r>
          </a:p>
          <a:p>
            <a:pPr algn="ctr" eaLnBrk="1" hangingPunct="1"/>
            <a:r>
              <a:rPr lang="it-IT" sz="1000" b="1" dirty="0">
                <a:solidFill>
                  <a:schemeClr val="tx2"/>
                </a:solidFill>
              </a:rPr>
              <a:t>On </a:t>
            </a:r>
            <a:r>
              <a:rPr lang="it-IT" sz="1000" b="1" dirty="0" smtClean="0">
                <a:solidFill>
                  <a:schemeClr val="tx2"/>
                </a:solidFill>
              </a:rPr>
              <a:t> 18 May 2014</a:t>
            </a:r>
            <a:endParaRPr lang="fr-FR" sz="1000" b="1" dirty="0">
              <a:solidFill>
                <a:schemeClr val="tx2"/>
              </a:solidFill>
            </a:endParaRPr>
          </a:p>
        </p:txBody>
      </p:sp>
      <p:pic>
        <p:nvPicPr>
          <p:cNvPr id="2" name="Picture 2" descr="Royalty-Free (RF) Euro Character Clipart Illustration by Holger Bogen - Stock Sample #10458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2336293" cy="24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732864" y="286132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fr-FR" sz="1600" dirty="0" err="1" smtClean="0">
                <a:solidFill>
                  <a:srgbClr val="FF0000"/>
                </a:solidFill>
              </a:rPr>
              <a:t>Shen</a:t>
            </a:r>
            <a:r>
              <a:rPr lang="fr-FR" sz="1600" dirty="0">
                <a:solidFill>
                  <a:srgbClr val="FF0000"/>
                </a:solidFill>
              </a:rPr>
              <a:t> Yun tickets </a:t>
            </a:r>
            <a:r>
              <a:rPr lang="fr-FR" sz="1600" dirty="0" smtClean="0">
                <a:solidFill>
                  <a:srgbClr val="FF0000"/>
                </a:solidFill>
              </a:rPr>
              <a:t>sale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8626" y="4797152"/>
            <a:ext cx="2491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>
                <a:solidFill>
                  <a:srgbClr val="7030A0"/>
                </a:solidFill>
              </a:rPr>
              <a:t>Hulencourt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sz="1600" dirty="0" smtClean="0">
                <a:solidFill>
                  <a:srgbClr val="7030A0"/>
                </a:solidFill>
              </a:rPr>
              <a:t>Concert  ?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900" y="298748"/>
            <a:ext cx="7199312" cy="1143000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Membership Database</a:t>
            </a:r>
            <a:r>
              <a:rPr lang="en-GB" sz="2800" b="1" dirty="0" smtClean="0">
                <a:solidFill>
                  <a:schemeClr val="accent2"/>
                </a:solidFill>
              </a:rPr>
              <a:t/>
            </a:r>
            <a:br>
              <a:rPr lang="en-GB" sz="2800" b="1" dirty="0" smtClean="0">
                <a:solidFill>
                  <a:schemeClr val="accent2"/>
                </a:solidFill>
              </a:rPr>
            </a:br>
            <a:r>
              <a:rPr lang="en-US" sz="2000" b="1" dirty="0"/>
              <a:t>Trine </a:t>
            </a:r>
            <a:r>
              <a:rPr lang="en-US" sz="2000" b="1" dirty="0" err="1"/>
              <a:t>Lauvsnes</a:t>
            </a:r>
            <a:r>
              <a:rPr lang="en-US" sz="2000" dirty="0" smtClean="0">
                <a:solidFill>
                  <a:schemeClr val="accent2"/>
                </a:solidFill>
              </a:rPr>
              <a:t>– Membership Coordinator</a:t>
            </a:r>
            <a:endParaRPr lang="en-US" sz="2000" dirty="0" smtClean="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739902" y="1446684"/>
            <a:ext cx="719931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222" t="27403" r="20668" b="13022"/>
          <a:stretch/>
        </p:blipFill>
        <p:spPr>
          <a:xfrm>
            <a:off x="1115616" y="1764075"/>
            <a:ext cx="7560840" cy="4176464"/>
          </a:xfrm>
          <a:prstGeom prst="rect">
            <a:avLst/>
          </a:prstGeom>
        </p:spPr>
      </p:pic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4283968" y="5445224"/>
            <a:ext cx="2341563" cy="358775"/>
          </a:xfrm>
          <a:prstGeom prst="ellipse">
            <a:avLst/>
          </a:prstGeom>
          <a:noFill/>
          <a:ln w="25400">
            <a:solidFill>
              <a:srgbClr val="C51F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963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80"/>
      </a:dk1>
      <a:lt1>
        <a:srgbClr val="FFFFFF"/>
      </a:lt1>
      <a:dk2>
        <a:srgbClr val="000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6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24426</TotalTime>
  <Words>1302</Words>
  <Application>Microsoft Office PowerPoint</Application>
  <PresentationFormat>On-screen Show (4:3)</PresentationFormat>
  <Paragraphs>386</Paragraphs>
  <Slides>50</Slides>
  <Notes>48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ＭＳ Ｐゴシック</vt:lpstr>
      <vt:lpstr>ＭＳ Ｐゴシック</vt:lpstr>
      <vt:lpstr>Adobe Gothic Std B</vt:lpstr>
      <vt:lpstr>Andalus</vt:lpstr>
      <vt:lpstr>Arabic Typesetting</vt:lpstr>
      <vt:lpstr>Arial</vt:lpstr>
      <vt:lpstr>Forte</vt:lpstr>
      <vt:lpstr>Tahoma</vt:lpstr>
      <vt:lpstr>Wingdings</vt:lpstr>
      <vt:lpstr>Blank Presentation</vt:lpstr>
      <vt:lpstr>PowerPoint Presentation</vt:lpstr>
      <vt:lpstr>Agenda</vt:lpstr>
      <vt:lpstr>Major General Mojsilovic</vt:lpstr>
      <vt:lpstr>Welcome to Members Jimmie Bradshaw - President</vt:lpstr>
      <vt:lpstr>Farewell to Members Jimmie Bradshaw - President</vt:lpstr>
      <vt:lpstr>Farewell to Board Members Jimmie Bradshaw - President</vt:lpstr>
      <vt:lpstr>Vice-President/Guest Access  Beckie Metelko – Vice President &amp; Guest Access</vt:lpstr>
      <vt:lpstr>Treasurer Update  Alessandra Foresti Bertozzi - Treasurer</vt:lpstr>
      <vt:lpstr>Membership Database Trine Lauvsnes– Membership Coordinator</vt:lpstr>
      <vt:lpstr>Sponsors for 2014  Dionysia Leolei, Sponsorship </vt:lpstr>
      <vt:lpstr>Sponsors &amp; Events  Dionysia Leolei, Sponsorship &amp; Events, Bake Sales</vt:lpstr>
      <vt:lpstr>Hulencourt Art Project  Dionysia Leolei, Sponsorship &amp; Events, Bake Sales</vt:lpstr>
      <vt:lpstr>Book presentation and Charity Sale  Dionysia Leolei, Sponsorship &amp; Events, Bake Sales</vt:lpstr>
      <vt:lpstr>Bake Sale  Dionysia Leolei, Sponsorship &amp; Events, Bake Sales</vt:lpstr>
      <vt:lpstr>BAKE SALE REMINDERS Dionysia Leolei, Sponsorship &amp; Events, Bake Sales</vt:lpstr>
      <vt:lpstr>BAKE SALE REMINDERS Dionysia Leolei, Sponsorship &amp; Events, Bake Sales</vt:lpstr>
      <vt:lpstr>BAKE SALE REMINDERS Dionysia Leolei, Sponsorship &amp; Events, Bake Sales</vt:lpstr>
      <vt:lpstr>BAKE SALE REMINDERS Dionysia Leolei, Sponsorship &amp; Events, Bake Sales</vt:lpstr>
      <vt:lpstr>BAKE SALE REMINDERS Dionysia Leolei, Sponsorship &amp; Events, Bake Sales</vt:lpstr>
      <vt:lpstr>BAKE SALE REMINDERS Dionysia Leolei, Sponsorship &amp; Events, Bake Sales</vt:lpstr>
      <vt:lpstr>BAKE SALE REMINDERS Dionysia Leolei, Sponsorship &amp; Events, Bake Sales</vt:lpstr>
      <vt:lpstr>Photo exhibition and Charity Sale  Dionysia Leolei, Sponsorship &amp; Events, Bake Sales</vt:lpstr>
      <vt:lpstr>Please turn in your charity lottery slips to Sabrina ASAP!</vt:lpstr>
      <vt:lpstr>Photo Session The Big Smile Time</vt:lpstr>
      <vt:lpstr>Coffee Break 15 min</vt:lpstr>
      <vt:lpstr>Bazaar First Steps   Emily Michnay - Bazaar Coordinator</vt:lpstr>
      <vt:lpstr>Bazaar First Steps   Emily Michnay - Bazaar Coordinator</vt:lpstr>
      <vt:lpstr>PowerPoint Presentation</vt:lpstr>
      <vt:lpstr>Participation Questionnaire  Emily Michnay- Bazaar Coordinator</vt:lpstr>
      <vt:lpstr>Bazaar First Steps   Emily Michnay- Bazaar Coordinator</vt:lpstr>
      <vt:lpstr>Bazaar First Steps   Emily Michnay- Bazaar Coordinator</vt:lpstr>
      <vt:lpstr>Stage Manager  Emily Michnay - Bazaar Coordinator</vt:lpstr>
      <vt:lpstr>Bazaar First Steps   Emily Michnay - Bazaar Coordinator</vt:lpstr>
      <vt:lpstr>Web Site Reminder  </vt:lpstr>
      <vt:lpstr>Charity Update  Sabrina Janssens &amp; Julija Vejic Charity Coordinators</vt:lpstr>
      <vt:lpstr>Charity Funding Applications  </vt:lpstr>
      <vt:lpstr>Charity Funding Applications  Julija Vejic – International Charity Coordinator</vt:lpstr>
      <vt:lpstr>PowerPoint Presentation</vt:lpstr>
      <vt:lpstr>Charity Visits Sabrina Janssens </vt:lpstr>
      <vt:lpstr>Charity Visits Agenda  Sabrina Janssens</vt:lpstr>
      <vt:lpstr>Charity Visits  1/2</vt:lpstr>
      <vt:lpstr>Charity Visits 2/2</vt:lpstr>
      <vt:lpstr>Conducting a Charity Visit Sabrina Janssens, Belgian Charity Coordinator</vt:lpstr>
      <vt:lpstr>Charity Lottery Result  </vt:lpstr>
      <vt:lpstr>Tombola Update  Carla Bucalossi Quatrini - Tombola Coordinator</vt:lpstr>
      <vt:lpstr>Restaurant Update  Christina Arvanitaki - Restaurant Coordinator</vt:lpstr>
      <vt:lpstr>Closing Jimmie Bradshaw - President</vt:lpstr>
      <vt:lpstr>Closing Jimmie Bradshaw - President</vt:lpstr>
      <vt:lpstr>Closing Jimmie Bradshaw - President</vt:lpstr>
      <vt:lpstr>Just to the Board Suggestion sent </vt:lpstr>
    </vt:vector>
  </TitlesOfParts>
  <Company>Robbin Warner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Robbin Warner</dc:creator>
  <cp:lastModifiedBy>EmilyMichnay</cp:lastModifiedBy>
  <cp:revision>541</cp:revision>
  <cp:lastPrinted>2011-03-18T11:52:29Z</cp:lastPrinted>
  <dcterms:created xsi:type="dcterms:W3CDTF">2010-04-28T08:04:43Z</dcterms:created>
  <dcterms:modified xsi:type="dcterms:W3CDTF">2014-05-20T10:07:18Z</dcterms:modified>
</cp:coreProperties>
</file>